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54"/>
  </p:notesMasterIdLst>
  <p:handoutMasterIdLst>
    <p:handoutMasterId r:id="rId55"/>
  </p:handoutMasterIdLst>
  <p:sldIdLst>
    <p:sldId id="368" r:id="rId2"/>
    <p:sldId id="263" r:id="rId3"/>
    <p:sldId id="350" r:id="rId4"/>
    <p:sldId id="298" r:id="rId5"/>
    <p:sldId id="299" r:id="rId6"/>
    <p:sldId id="300"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42" r:id="rId36"/>
    <p:sldId id="370" r:id="rId37"/>
    <p:sldId id="373" r:id="rId38"/>
    <p:sldId id="375" r:id="rId39"/>
    <p:sldId id="362" r:id="rId40"/>
    <p:sldId id="363" r:id="rId41"/>
    <p:sldId id="308" r:id="rId42"/>
    <p:sldId id="309" r:id="rId43"/>
    <p:sldId id="348" r:id="rId44"/>
    <p:sldId id="269" r:id="rId45"/>
    <p:sldId id="377" r:id="rId46"/>
    <p:sldId id="378" r:id="rId47"/>
    <p:sldId id="264" r:id="rId48"/>
    <p:sldId id="265" r:id="rId49"/>
    <p:sldId id="266" r:id="rId50"/>
    <p:sldId id="356" r:id="rId51"/>
    <p:sldId id="268" r:id="rId52"/>
    <p:sldId id="295" r:id="rId53"/>
  </p:sldIdLst>
  <p:sldSz cx="9144000" cy="6858000" type="screen4x3"/>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82668DFD-CF29-4E8D-812B-53F9B3D88E42}" type="datetimeFigureOut">
              <a:rPr lang="lv-LV" smtClean="0"/>
              <a:t>31.10.2016</a:t>
            </a:fld>
            <a:endParaRPr lang="lv-LV"/>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45A7B2F-2057-4CBA-93A1-D47252657D89}" type="slidenum">
              <a:rPr lang="lv-LV" smtClean="0"/>
              <a:t>‹#›</a:t>
            </a:fld>
            <a:endParaRPr lang="lv-LV"/>
          </a:p>
        </p:txBody>
      </p:sp>
    </p:spTree>
    <p:extLst>
      <p:ext uri="{BB962C8B-B14F-4D97-AF65-F5344CB8AC3E}">
        <p14:creationId xmlns:p14="http://schemas.microsoft.com/office/powerpoint/2010/main" val="2294719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CE1E111-384A-4E28-BFFB-6BCBB46836BD}" type="datetimeFigureOut">
              <a:rPr lang="lv-LV" smtClean="0"/>
              <a:t>31.10.2016</a:t>
            </a:fld>
            <a:endParaRPr lang="lv-LV"/>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7648E384-EE52-4286-82FC-1FF256999F36}" type="slidenum">
              <a:rPr lang="lv-LV" smtClean="0"/>
              <a:t>‹#›</a:t>
            </a:fld>
            <a:endParaRPr lang="lv-LV"/>
          </a:p>
        </p:txBody>
      </p:sp>
    </p:spTree>
    <p:extLst>
      <p:ext uri="{BB962C8B-B14F-4D97-AF65-F5344CB8AC3E}">
        <p14:creationId xmlns:p14="http://schemas.microsoft.com/office/powerpoint/2010/main" val="196293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648E384-EE52-4286-82FC-1FF256999F36}" type="slidenum">
              <a:rPr lang="lv-LV" smtClean="0"/>
              <a:t>3</a:t>
            </a:fld>
            <a:endParaRPr lang="lv-LV"/>
          </a:p>
        </p:txBody>
      </p:sp>
    </p:spTree>
    <p:extLst>
      <p:ext uri="{BB962C8B-B14F-4D97-AF65-F5344CB8AC3E}">
        <p14:creationId xmlns:p14="http://schemas.microsoft.com/office/powerpoint/2010/main" val="349067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7F97A04-8E24-4002-93B4-6A8F9168594F}" type="slidenum">
              <a:rPr lang="lv-LV" smtClean="0"/>
              <a:t>39</a:t>
            </a:fld>
            <a:endParaRPr lang="lv-LV"/>
          </a:p>
        </p:txBody>
      </p:sp>
    </p:spTree>
    <p:extLst>
      <p:ext uri="{BB962C8B-B14F-4D97-AF65-F5344CB8AC3E}">
        <p14:creationId xmlns:p14="http://schemas.microsoft.com/office/powerpoint/2010/main" val="367899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D2225F3-7F4E-465D-9FEF-0FC37B78C3A6}" type="slidenum">
              <a:rPr lang="lv-LV" smtClean="0"/>
              <a:t>5</a:t>
            </a:fld>
            <a:endParaRPr lang="lv-LV"/>
          </a:p>
        </p:txBody>
      </p:sp>
    </p:spTree>
    <p:extLst>
      <p:ext uri="{BB962C8B-B14F-4D97-AF65-F5344CB8AC3E}">
        <p14:creationId xmlns:p14="http://schemas.microsoft.com/office/powerpoint/2010/main" val="162421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D2225F3-7F4E-465D-9FEF-0FC37B78C3A6}" type="slidenum">
              <a:rPr lang="lv-LV" smtClean="0"/>
              <a:t>27</a:t>
            </a:fld>
            <a:endParaRPr lang="lv-LV"/>
          </a:p>
        </p:txBody>
      </p:sp>
    </p:spTree>
    <p:extLst>
      <p:ext uri="{BB962C8B-B14F-4D97-AF65-F5344CB8AC3E}">
        <p14:creationId xmlns:p14="http://schemas.microsoft.com/office/powerpoint/2010/main" val="211927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D2225F3-7F4E-465D-9FEF-0FC37B78C3A6}" type="slidenum">
              <a:rPr lang="lv-LV" smtClean="0"/>
              <a:t>28</a:t>
            </a:fld>
            <a:endParaRPr lang="lv-LV"/>
          </a:p>
        </p:txBody>
      </p:sp>
    </p:spTree>
    <p:extLst>
      <p:ext uri="{BB962C8B-B14F-4D97-AF65-F5344CB8AC3E}">
        <p14:creationId xmlns:p14="http://schemas.microsoft.com/office/powerpoint/2010/main" val="211927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D2225F3-7F4E-465D-9FEF-0FC37B78C3A6}" type="slidenum">
              <a:rPr lang="lv-LV" smtClean="0"/>
              <a:t>29</a:t>
            </a:fld>
            <a:endParaRPr lang="lv-LV"/>
          </a:p>
        </p:txBody>
      </p:sp>
    </p:spTree>
    <p:extLst>
      <p:ext uri="{BB962C8B-B14F-4D97-AF65-F5344CB8AC3E}">
        <p14:creationId xmlns:p14="http://schemas.microsoft.com/office/powerpoint/2010/main" val="211927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D2225F3-7F4E-465D-9FEF-0FC37B78C3A6}" type="slidenum">
              <a:rPr lang="lv-LV" smtClean="0"/>
              <a:t>31</a:t>
            </a:fld>
            <a:endParaRPr lang="lv-LV"/>
          </a:p>
        </p:txBody>
      </p:sp>
    </p:spTree>
    <p:extLst>
      <p:ext uri="{BB962C8B-B14F-4D97-AF65-F5344CB8AC3E}">
        <p14:creationId xmlns:p14="http://schemas.microsoft.com/office/powerpoint/2010/main" val="2119275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D2225F3-7F4E-465D-9FEF-0FC37B78C3A6}" type="slidenum">
              <a:rPr lang="lv-LV" smtClean="0"/>
              <a:t>32</a:t>
            </a:fld>
            <a:endParaRPr lang="lv-LV"/>
          </a:p>
        </p:txBody>
      </p:sp>
    </p:spTree>
    <p:extLst>
      <p:ext uri="{BB962C8B-B14F-4D97-AF65-F5344CB8AC3E}">
        <p14:creationId xmlns:p14="http://schemas.microsoft.com/office/powerpoint/2010/main" val="211927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D2225F3-7F4E-465D-9FEF-0FC37B78C3A6}" type="slidenum">
              <a:rPr lang="lv-LV" smtClean="0"/>
              <a:t>33</a:t>
            </a:fld>
            <a:endParaRPr lang="lv-LV"/>
          </a:p>
        </p:txBody>
      </p:sp>
    </p:spTree>
    <p:extLst>
      <p:ext uri="{BB962C8B-B14F-4D97-AF65-F5344CB8AC3E}">
        <p14:creationId xmlns:p14="http://schemas.microsoft.com/office/powerpoint/2010/main" val="211927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D2225F3-7F4E-465D-9FEF-0FC37B78C3A6}" type="slidenum">
              <a:rPr lang="lv-LV" smtClean="0"/>
              <a:t>34</a:t>
            </a:fld>
            <a:endParaRPr lang="lv-LV"/>
          </a:p>
        </p:txBody>
      </p:sp>
    </p:spTree>
    <p:extLst>
      <p:ext uri="{BB962C8B-B14F-4D97-AF65-F5344CB8AC3E}">
        <p14:creationId xmlns:p14="http://schemas.microsoft.com/office/powerpoint/2010/main" val="211927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7E410B-F51B-4EEE-B96E-B5CD78AB1626}" type="datetimeFigureOut">
              <a:rPr lang="lv-LV" smtClean="0"/>
              <a:t>31.10.2016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73DBB21-2BF0-4E43-A97D-B32C9ECFCE85}" type="slidenum">
              <a:rPr lang="lv-LV" smtClean="0"/>
              <a:t>‹#›</a:t>
            </a:fld>
            <a:endParaRPr lang="lv-LV"/>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E410B-F51B-4EEE-B96E-B5CD78AB1626}" type="datetimeFigureOut">
              <a:rPr lang="lv-LV" smtClean="0"/>
              <a:t>31.10.2016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73DBB21-2BF0-4E43-A97D-B32C9ECFCE85}" type="slidenum">
              <a:rPr lang="lv-LV" smtClean="0"/>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7E410B-F51B-4EEE-B96E-B5CD78AB1626}" type="datetimeFigureOut">
              <a:rPr lang="lv-LV" smtClean="0"/>
              <a:t>31.10.2016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73DBB21-2BF0-4E43-A97D-B32C9ECFCE85}" type="slidenum">
              <a:rPr lang="lv-LV" smtClean="0"/>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E410B-F51B-4EEE-B96E-B5CD78AB1626}" type="datetimeFigureOut">
              <a:rPr lang="lv-LV" smtClean="0"/>
              <a:t>31.10.2016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73DBB21-2BF0-4E43-A97D-B32C9ECFCE85}" type="slidenum">
              <a:rPr lang="lv-LV" smtClean="0"/>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E410B-F51B-4EEE-B96E-B5CD78AB1626}" type="datetimeFigureOut">
              <a:rPr lang="lv-LV" smtClean="0"/>
              <a:t>31.10.2016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73DBB21-2BF0-4E43-A97D-B32C9ECFCE85}" type="slidenum">
              <a:rPr lang="lv-LV" smtClean="0"/>
              <a:t>‹#›</a:t>
            </a:fld>
            <a:endParaRPr lang="lv-LV"/>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7E410B-F51B-4EEE-B96E-B5CD78AB1626}" type="datetimeFigureOut">
              <a:rPr lang="lv-LV" smtClean="0"/>
              <a:t>31.10.2016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73DBB21-2BF0-4E43-A97D-B32C9ECFCE85}" type="slidenum">
              <a:rPr lang="lv-LV" smtClean="0"/>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7E410B-F51B-4EEE-B96E-B5CD78AB1626}" type="datetimeFigureOut">
              <a:rPr lang="lv-LV" smtClean="0"/>
              <a:t>31.10.2016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73DBB21-2BF0-4E43-A97D-B32C9ECFCE85}" type="slidenum">
              <a:rPr lang="lv-LV" smtClean="0"/>
              <a:t>‹#›</a:t>
            </a:fld>
            <a:endParaRPr lang="lv-LV"/>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7E410B-F51B-4EEE-B96E-B5CD78AB1626}" type="datetimeFigureOut">
              <a:rPr lang="lv-LV" smtClean="0"/>
              <a:t>31.10.2016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73DBB21-2BF0-4E43-A97D-B32C9ECFCE85}" type="slidenum">
              <a:rPr lang="lv-LV" smtClean="0"/>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E410B-F51B-4EEE-B96E-B5CD78AB1626}" type="datetimeFigureOut">
              <a:rPr lang="lv-LV" smtClean="0"/>
              <a:t>31.10.2016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73DBB21-2BF0-4E43-A97D-B32C9ECFCE85}" type="slidenum">
              <a:rPr lang="lv-LV" smtClean="0"/>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E410B-F51B-4EEE-B96E-B5CD78AB1626}" type="datetimeFigureOut">
              <a:rPr lang="lv-LV" smtClean="0"/>
              <a:t>31.10.2016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73DBB21-2BF0-4E43-A97D-B32C9ECFCE85}" type="slidenum">
              <a:rPr lang="lv-LV" smtClean="0"/>
              <a:t>‹#›</a:t>
            </a:fld>
            <a:endParaRPr lang="lv-LV"/>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E410B-F51B-4EEE-B96E-B5CD78AB1626}" type="datetimeFigureOut">
              <a:rPr lang="lv-LV" smtClean="0"/>
              <a:t>31.10.2016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73DBB21-2BF0-4E43-A97D-B32C9ECFCE85}" type="slidenum">
              <a:rPr lang="lv-LV" smtClean="0"/>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57E410B-F51B-4EEE-B96E-B5CD78AB1626}" type="datetimeFigureOut">
              <a:rPr lang="lv-LV" smtClean="0"/>
              <a:t>31.10.2016</a:t>
            </a:fld>
            <a:endParaRPr lang="lv-LV"/>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lv-LV"/>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73DBB21-2BF0-4E43-A97D-B32C9ECFCE85}" type="slidenum">
              <a:rPr lang="lv-LV" smtClean="0"/>
              <a:t>‹#›</a:t>
            </a:fld>
            <a:endParaRPr lang="lv-LV"/>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ikumi.lv/doc.php?id=218825" TargetMode="External"/><Relationship Id="rId2" Type="http://schemas.openxmlformats.org/officeDocument/2006/relationships/hyperlink" Target="http://www.likumi.lv/doc.php?id=5688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atvija.l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856984" cy="6001643"/>
          </a:xfrm>
          <a:prstGeom prst="rect">
            <a:avLst/>
          </a:prstGeom>
        </p:spPr>
        <p:txBody>
          <a:bodyPr wrap="square">
            <a:spAutoFit/>
          </a:bodyPr>
          <a:lstStyle/>
          <a:p>
            <a:pPr algn="ctr"/>
            <a:endParaRPr lang="lv-LV" sz="3200" b="1" dirty="0" smtClean="0">
              <a:latin typeface="Verdana" panose="020B0604030504040204" pitchFamily="34" charset="0"/>
              <a:ea typeface="Verdana" panose="020B0604030504040204" pitchFamily="34" charset="0"/>
              <a:cs typeface="Verdana" panose="020B0604030504040204" pitchFamily="34" charset="0"/>
            </a:endParaRPr>
          </a:p>
          <a:p>
            <a:pPr algn="ctr"/>
            <a:r>
              <a:rPr lang="lv-LV" sz="3200" b="1" dirty="0" smtClean="0">
                <a:latin typeface="Verdana" panose="020B0604030504040204" pitchFamily="34" charset="0"/>
                <a:ea typeface="Verdana" panose="020B0604030504040204" pitchFamily="34" charset="0"/>
                <a:cs typeface="Verdana" panose="020B0604030504040204" pitchFamily="34" charset="0"/>
              </a:rPr>
              <a:t>Seminārs </a:t>
            </a:r>
            <a:r>
              <a:rPr lang="lv-LV" sz="3200" b="1" dirty="0">
                <a:latin typeface="Verdana" panose="020B0604030504040204" pitchFamily="34" charset="0"/>
                <a:ea typeface="Verdana" panose="020B0604030504040204" pitchFamily="34" charset="0"/>
                <a:cs typeface="Verdana" panose="020B0604030504040204" pitchFamily="34" charset="0"/>
              </a:rPr>
              <a:t>FP - iedzīvotāju ienākuma nodokļa maksātājiem (23%), kas kārto grāmatvedību vienkāršā ieraksta sistēmā.</a:t>
            </a:r>
            <a:br>
              <a:rPr lang="lv-LV" sz="3200" b="1" dirty="0">
                <a:latin typeface="Verdana" panose="020B0604030504040204" pitchFamily="34" charset="0"/>
                <a:ea typeface="Verdana" panose="020B0604030504040204" pitchFamily="34" charset="0"/>
                <a:cs typeface="Verdana" panose="020B0604030504040204" pitchFamily="34" charset="0"/>
              </a:rPr>
            </a:br>
            <a:endParaRPr lang="lv-LV" sz="3200" b="1" dirty="0" smtClean="0">
              <a:latin typeface="Verdana" panose="020B0604030504040204" pitchFamily="34" charset="0"/>
              <a:ea typeface="Verdana" panose="020B0604030504040204" pitchFamily="34" charset="0"/>
              <a:cs typeface="Verdana" panose="020B0604030504040204" pitchFamily="34" charset="0"/>
            </a:endParaRPr>
          </a:p>
          <a:p>
            <a:pPr algn="ctr"/>
            <a:r>
              <a:rPr lang="lv-LV" sz="3200" b="1" dirty="0" smtClean="0">
                <a:latin typeface="Verdana" panose="020B0604030504040204" pitchFamily="34" charset="0"/>
                <a:ea typeface="Verdana" panose="020B0604030504040204" pitchFamily="34" charset="0"/>
                <a:cs typeface="Verdana" panose="020B0604030504040204" pitchFamily="34" charset="0"/>
              </a:rPr>
              <a:t>Praktiski </a:t>
            </a:r>
            <a:r>
              <a:rPr lang="lv-LV" sz="3200" b="1" dirty="0">
                <a:latin typeface="Verdana" panose="020B0604030504040204" pitchFamily="34" charset="0"/>
                <a:ea typeface="Verdana" panose="020B0604030504040204" pitchFamily="34" charset="0"/>
                <a:cs typeface="Verdana" panose="020B0604030504040204" pitchFamily="34" charset="0"/>
              </a:rPr>
              <a:t>piemēri ieņēmumu  - izdevumu uzskaitē. </a:t>
            </a:r>
            <a:endParaRPr lang="lv-LV" sz="3200" b="1" dirty="0" smtClean="0">
              <a:latin typeface="Verdana" panose="020B0604030504040204" pitchFamily="34" charset="0"/>
              <a:ea typeface="Verdana" panose="020B0604030504040204" pitchFamily="34" charset="0"/>
              <a:cs typeface="Verdana" panose="020B0604030504040204" pitchFamily="34" charset="0"/>
            </a:endParaRPr>
          </a:p>
          <a:p>
            <a:pPr algn="ctr"/>
            <a:r>
              <a:rPr lang="lv-LV" sz="3200" b="1" dirty="0" smtClean="0">
                <a:latin typeface="Verdana" panose="020B0604030504040204" pitchFamily="34" charset="0"/>
                <a:ea typeface="Verdana" panose="020B0604030504040204" pitchFamily="34" charset="0"/>
                <a:cs typeface="Verdana" panose="020B0604030504040204" pitchFamily="34" charset="0"/>
              </a:rPr>
              <a:t>Pārskatu </a:t>
            </a:r>
            <a:r>
              <a:rPr lang="lv-LV" sz="3200" b="1" dirty="0">
                <a:latin typeface="Verdana" panose="020B0604030504040204" pitchFamily="34" charset="0"/>
                <a:ea typeface="Verdana" panose="020B0604030504040204" pitchFamily="34" charset="0"/>
                <a:cs typeface="Verdana" panose="020B0604030504040204" pitchFamily="34" charset="0"/>
              </a:rPr>
              <a:t>un deklarāciju aizpildīšana. </a:t>
            </a:r>
            <a:endParaRPr lang="lv-LV" sz="32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lv-LV" sz="3200" b="1" dirty="0" smtClean="0">
              <a:latin typeface="Verdana" panose="020B0604030504040204" pitchFamily="34" charset="0"/>
              <a:ea typeface="Verdana" panose="020B0604030504040204" pitchFamily="34" charset="0"/>
              <a:cs typeface="Verdana" panose="020B0604030504040204" pitchFamily="34" charset="0"/>
            </a:endParaRPr>
          </a:p>
          <a:p>
            <a:pPr algn="ctr"/>
            <a:r>
              <a:rPr lang="lv-LV" sz="3200" b="1" dirty="0" smtClean="0">
                <a:latin typeface="Verdana" panose="020B0604030504040204" pitchFamily="34" charset="0"/>
                <a:ea typeface="Verdana" panose="020B0604030504040204" pitchFamily="34" charset="0"/>
                <a:cs typeface="Verdana" panose="020B0604030504040204" pitchFamily="34" charset="0"/>
              </a:rPr>
              <a:t>01.11.2016</a:t>
            </a:r>
            <a:r>
              <a:rPr lang="lv-LV" sz="3200" b="1" dirty="0">
                <a:latin typeface="Verdana" panose="020B0604030504040204" pitchFamily="34" charset="0"/>
                <a:ea typeface="Verdana" panose="020B0604030504040204" pitchFamily="34" charset="0"/>
                <a:cs typeface="Verdana" panose="020B0604030504040204" pitchFamily="34" charset="0"/>
              </a:rPr>
              <a:t>.</a:t>
            </a:r>
            <a:endParaRPr lang="lv-LV" sz="3200" dirty="0">
              <a:latin typeface="Verdana" panose="020B0604030504040204" pitchFamily="34" charset="0"/>
              <a:ea typeface="Verdana" panose="020B0604030504040204" pitchFamily="34" charset="0"/>
              <a:cs typeface="Verdana" panose="020B0604030504040204" pitchFamily="34" charset="0"/>
            </a:endParaRPr>
          </a:p>
          <a:p>
            <a:pPr algn="ctr"/>
            <a:endParaRPr lang="lv-LV" sz="3200" b="1" dirty="0"/>
          </a:p>
        </p:txBody>
      </p:sp>
    </p:spTree>
    <p:extLst>
      <p:ext uri="{BB962C8B-B14F-4D97-AF65-F5344CB8AC3E}">
        <p14:creationId xmlns:p14="http://schemas.microsoft.com/office/powerpoint/2010/main" val="28686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323850" y="548679"/>
            <a:ext cx="8640763" cy="936105"/>
          </a:xfrm>
        </p:spPr>
        <p:txBody>
          <a:bodyPr>
            <a:normAutofit fontScale="90000"/>
          </a:bodyPr>
          <a:lstStyle/>
          <a:p>
            <a:pPr algn="ct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darbības ieņēmumu un izdevumu uzskaites žurnāls </a:t>
            </a:r>
            <a:r>
              <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(1.pielikums)</a:t>
            </a:r>
            <a:br>
              <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altLang="lv-LV" sz="2800" dirty="0" smtClean="0"/>
          </a:p>
        </p:txBody>
      </p:sp>
      <p:sp>
        <p:nvSpPr>
          <p:cNvPr id="233475" name="Slide Number Placeholder 3"/>
          <p:cNvSpPr>
            <a:spLocks noGrp="1"/>
          </p:cNvSpPr>
          <p:nvPr>
            <p:ph type="sldNum" sz="quarter" idx="12"/>
          </p:nvPr>
        </p:nvSpPr>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fld id="{47577C6F-A862-47A2-8D65-7523C992F2A5}" type="slidenum">
              <a:rPr lang="lv-LV" altLang="lv-LV" smtClean="0"/>
              <a:pPr algn="r" eaLnBrk="1" hangingPunct="1">
                <a:defRPr/>
              </a:pPr>
              <a:t>10</a:t>
            </a:fld>
            <a:endParaRPr lang="lv-LV" altLang="lv-LV" smtClean="0"/>
          </a:p>
        </p:txBody>
      </p:sp>
      <p:graphicFrame>
        <p:nvGraphicFramePr>
          <p:cNvPr id="2" name="Table 1"/>
          <p:cNvGraphicFramePr>
            <a:graphicFrameLocks noGrp="1"/>
          </p:cNvGraphicFramePr>
          <p:nvPr>
            <p:extLst>
              <p:ext uri="{D42A27DB-BD31-4B8C-83A1-F6EECF244321}">
                <p14:modId xmlns:p14="http://schemas.microsoft.com/office/powerpoint/2010/main" val="3975324931"/>
              </p:ext>
            </p:extLst>
          </p:nvPr>
        </p:nvGraphicFramePr>
        <p:xfrm>
          <a:off x="570038" y="1340766"/>
          <a:ext cx="8568953" cy="5269189"/>
        </p:xfrm>
        <a:graphic>
          <a:graphicData uri="http://schemas.openxmlformats.org/drawingml/2006/table">
            <a:tbl>
              <a:tblPr>
                <a:tableStyleId>{5C22544A-7EE6-4342-B048-85BDC9FD1C3A}</a:tableStyleId>
              </a:tblPr>
              <a:tblGrid>
                <a:gridCol w="1091285">
                  <a:extLst>
                    <a:ext uri="{9D8B030D-6E8A-4147-A177-3AD203B41FA5}">
                      <a16:colId xmlns:a16="http://schemas.microsoft.com/office/drawing/2014/main" val="20000"/>
                    </a:ext>
                  </a:extLst>
                </a:gridCol>
                <a:gridCol w="673750">
                  <a:extLst>
                    <a:ext uri="{9D8B030D-6E8A-4147-A177-3AD203B41FA5}">
                      <a16:colId xmlns:a16="http://schemas.microsoft.com/office/drawing/2014/main" val="20001"/>
                    </a:ext>
                  </a:extLst>
                </a:gridCol>
                <a:gridCol w="645281">
                  <a:extLst>
                    <a:ext uri="{9D8B030D-6E8A-4147-A177-3AD203B41FA5}">
                      <a16:colId xmlns:a16="http://schemas.microsoft.com/office/drawing/2014/main" val="20002"/>
                    </a:ext>
                  </a:extLst>
                </a:gridCol>
                <a:gridCol w="787624">
                  <a:extLst>
                    <a:ext uri="{9D8B030D-6E8A-4147-A177-3AD203B41FA5}">
                      <a16:colId xmlns:a16="http://schemas.microsoft.com/office/drawing/2014/main" val="20003"/>
                    </a:ext>
                  </a:extLst>
                </a:gridCol>
                <a:gridCol w="835070">
                  <a:extLst>
                    <a:ext uri="{9D8B030D-6E8A-4147-A177-3AD203B41FA5}">
                      <a16:colId xmlns:a16="http://schemas.microsoft.com/office/drawing/2014/main" val="20004"/>
                    </a:ext>
                  </a:extLst>
                </a:gridCol>
                <a:gridCol w="506102">
                  <a:extLst>
                    <a:ext uri="{9D8B030D-6E8A-4147-A177-3AD203B41FA5}">
                      <a16:colId xmlns:a16="http://schemas.microsoft.com/office/drawing/2014/main" val="20005"/>
                    </a:ext>
                  </a:extLst>
                </a:gridCol>
                <a:gridCol w="632628">
                  <a:extLst>
                    <a:ext uri="{9D8B030D-6E8A-4147-A177-3AD203B41FA5}">
                      <a16:colId xmlns:a16="http://schemas.microsoft.com/office/drawing/2014/main" val="20006"/>
                    </a:ext>
                  </a:extLst>
                </a:gridCol>
                <a:gridCol w="901495">
                  <a:extLst>
                    <a:ext uri="{9D8B030D-6E8A-4147-A177-3AD203B41FA5}">
                      <a16:colId xmlns:a16="http://schemas.microsoft.com/office/drawing/2014/main" val="20007"/>
                    </a:ext>
                  </a:extLst>
                </a:gridCol>
                <a:gridCol w="480797">
                  <a:extLst>
                    <a:ext uri="{9D8B030D-6E8A-4147-A177-3AD203B41FA5}">
                      <a16:colId xmlns:a16="http://schemas.microsoft.com/office/drawing/2014/main" val="20008"/>
                    </a:ext>
                  </a:extLst>
                </a:gridCol>
                <a:gridCol w="673750">
                  <a:extLst>
                    <a:ext uri="{9D8B030D-6E8A-4147-A177-3AD203B41FA5}">
                      <a16:colId xmlns:a16="http://schemas.microsoft.com/office/drawing/2014/main" val="20009"/>
                    </a:ext>
                  </a:extLst>
                </a:gridCol>
                <a:gridCol w="822416">
                  <a:extLst>
                    <a:ext uri="{9D8B030D-6E8A-4147-A177-3AD203B41FA5}">
                      <a16:colId xmlns:a16="http://schemas.microsoft.com/office/drawing/2014/main" val="20010"/>
                    </a:ext>
                  </a:extLst>
                </a:gridCol>
                <a:gridCol w="518755">
                  <a:extLst>
                    <a:ext uri="{9D8B030D-6E8A-4147-A177-3AD203B41FA5}">
                      <a16:colId xmlns:a16="http://schemas.microsoft.com/office/drawing/2014/main" val="20011"/>
                    </a:ext>
                  </a:extLst>
                </a:gridCol>
              </a:tblGrid>
              <a:tr h="771012">
                <a:tc gridSpan="6">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Ieņēmumi, </a:t>
                      </a:r>
                      <a:r>
                        <a:rPr lang="lv-LV" sz="1200" i="1" u="none" strike="noStrike" dirty="0">
                          <a:effectLst/>
                          <a:latin typeface="Times New Roman" panose="02020603050405020304" pitchFamily="18" charset="0"/>
                          <a:cs typeface="Times New Roman" panose="02020603050405020304" pitchFamily="18" charset="0"/>
                        </a:rPr>
                        <a:t>euro</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gridSpan="6">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Izdevumi, </a:t>
                      </a:r>
                      <a:r>
                        <a:rPr lang="lv-LV" sz="1200" i="1" u="none" strike="noStrike" dirty="0">
                          <a:effectLst/>
                          <a:latin typeface="Times New Roman" panose="02020603050405020304" pitchFamily="18" charset="0"/>
                          <a:cs typeface="Times New Roman" panose="02020603050405020304" pitchFamily="18" charset="0"/>
                        </a:rPr>
                        <a:t>euro</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1815428">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ieņēmumi no </a:t>
                      </a:r>
                      <a:r>
                        <a:rPr lang="lv-LV" sz="1200" u="none" strike="noStrike" dirty="0" err="1" smtClean="0">
                          <a:effectLst/>
                          <a:latin typeface="Times New Roman" panose="02020603050405020304" pitchFamily="18" charset="0"/>
                          <a:cs typeface="Times New Roman" panose="02020603050405020304" pitchFamily="18" charset="0"/>
                        </a:rPr>
                        <a:t>lauksaimniecis-kās</a:t>
                      </a:r>
                      <a:r>
                        <a:rPr lang="lv-LV" sz="1200" u="none" strike="noStrike" dirty="0" smtClean="0">
                          <a:effectLst/>
                          <a:latin typeface="Times New Roman" panose="02020603050405020304" pitchFamily="18" charset="0"/>
                          <a:cs typeface="Times New Roman" panose="02020603050405020304" pitchFamily="18" charset="0"/>
                        </a:rPr>
                        <a:t> </a:t>
                      </a:r>
                      <a:r>
                        <a:rPr lang="lv-LV" sz="1200" u="none" strike="noStrike" dirty="0">
                          <a:effectLst/>
                          <a:latin typeface="Times New Roman" panose="02020603050405020304" pitchFamily="18" charset="0"/>
                          <a:cs typeface="Times New Roman" panose="02020603050405020304" pitchFamily="18" charset="0"/>
                        </a:rPr>
                        <a:t>ražošanas</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ieņēmumi no citiem </a:t>
                      </a:r>
                      <a:r>
                        <a:rPr lang="lv-LV" sz="1200" u="none" strike="noStrike" dirty="0" err="1" smtClean="0">
                          <a:effectLst/>
                          <a:latin typeface="Times New Roman" panose="02020603050405020304" pitchFamily="18" charset="0"/>
                          <a:cs typeface="Times New Roman" panose="02020603050405020304" pitchFamily="18" charset="0"/>
                        </a:rPr>
                        <a:t>saimnie-ciskās</a:t>
                      </a:r>
                      <a:r>
                        <a:rPr lang="lv-LV" sz="1200" u="none" strike="noStrike" dirty="0" smtClean="0">
                          <a:effectLst/>
                          <a:latin typeface="Times New Roman" panose="02020603050405020304" pitchFamily="18" charset="0"/>
                          <a:cs typeface="Times New Roman" panose="02020603050405020304" pitchFamily="18" charset="0"/>
                        </a:rPr>
                        <a:t> </a:t>
                      </a:r>
                      <a:r>
                        <a:rPr lang="lv-LV" sz="1200" u="none" strike="noStrike" dirty="0">
                          <a:effectLst/>
                          <a:latin typeface="Times New Roman" panose="02020603050405020304" pitchFamily="18" charset="0"/>
                          <a:cs typeface="Times New Roman" panose="02020603050405020304" pitchFamily="18" charset="0"/>
                        </a:rPr>
                        <a:t>darbības veidiem</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subsīdijas</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err="1" smtClean="0">
                          <a:effectLst/>
                          <a:latin typeface="Times New Roman" panose="02020603050405020304" pitchFamily="18" charset="0"/>
                          <a:cs typeface="Times New Roman" panose="02020603050405020304" pitchFamily="18" charset="0"/>
                        </a:rPr>
                        <a:t>Neaplieka-mie</a:t>
                      </a:r>
                      <a:r>
                        <a:rPr lang="lv-LV" sz="1200" u="none" strike="noStrike" dirty="0" smtClean="0">
                          <a:effectLst/>
                          <a:latin typeface="Times New Roman" panose="02020603050405020304" pitchFamily="18" charset="0"/>
                          <a:cs typeface="Times New Roman" panose="02020603050405020304" pitchFamily="18" charset="0"/>
                        </a:rPr>
                        <a:t> </a:t>
                      </a:r>
                      <a:r>
                        <a:rPr lang="lv-LV" sz="1200" u="none" strike="noStrike" dirty="0">
                          <a:effectLst/>
                          <a:latin typeface="Times New Roman" panose="02020603050405020304" pitchFamily="18" charset="0"/>
                          <a:cs typeface="Times New Roman" panose="02020603050405020304" pitchFamily="18" charset="0"/>
                        </a:rPr>
                        <a:t>ienākumi</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ieņēmumi, kas nav attiecināmi uz ienākuma nodokļa aprēķināšanu</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kopā (13.-17.aile)</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izdevumi, kas saistīti ar lauksaimniecisko ražošanu</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izdevumi, kas saistīti ar citiem saimnieciskās darbības veidiem</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proporcionāli sadalāmie izdevumi</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ar saimniecisko darbību nesaistītās izmaksas</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izdevumi, kas nav attiecināmi uz ienākuma nodokļa </a:t>
                      </a:r>
                      <a:r>
                        <a:rPr lang="lv-LV" sz="1200" u="none" strike="noStrike" dirty="0" err="1" smtClean="0">
                          <a:effectLst/>
                          <a:latin typeface="Times New Roman" panose="02020603050405020304" pitchFamily="18" charset="0"/>
                          <a:cs typeface="Times New Roman" panose="02020603050405020304" pitchFamily="18" charset="0"/>
                        </a:rPr>
                        <a:t>aprēķināša-</a:t>
                      </a:r>
                      <a:endParaRPr lang="lv-LV" sz="1200" u="none" strike="noStrike" dirty="0" smtClean="0">
                        <a:effectLst/>
                        <a:latin typeface="Times New Roman" panose="02020603050405020304" pitchFamily="18" charset="0"/>
                        <a:cs typeface="Times New Roman" panose="02020603050405020304" pitchFamily="18" charset="0"/>
                      </a:endParaRPr>
                    </a:p>
                    <a:p>
                      <a:pPr algn="ctr" fontAlgn="ctr"/>
                      <a:r>
                        <a:rPr lang="lv-LV" sz="1200" u="none" strike="noStrike" dirty="0" smtClean="0">
                          <a:effectLst/>
                          <a:latin typeface="Times New Roman" panose="02020603050405020304" pitchFamily="18" charset="0"/>
                          <a:cs typeface="Times New Roman" panose="02020603050405020304" pitchFamily="18" charset="0"/>
                        </a:rPr>
                        <a:t>nu</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kopā (19.-23.aile)</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ctr">
                    <a:solidFill>
                      <a:schemeClr val="accent1">
                        <a:lumMod val="20000"/>
                        <a:lumOff val="80000"/>
                      </a:schemeClr>
                    </a:solidFill>
                  </a:tcPr>
                </a:tc>
                <a:extLst>
                  <a:ext uri="{0D108BD9-81ED-4DB2-BD59-A6C34878D82A}">
                    <a16:rowId xmlns:a16="http://schemas.microsoft.com/office/drawing/2014/main" val="10001"/>
                  </a:ext>
                </a:extLst>
              </a:tr>
              <a:tr h="252824">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13</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14</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15</a:t>
                      </a:r>
                      <a:endParaRPr lang="lv-LV" sz="1200" b="1" i="1" u="none" strike="noStrike">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16</a:t>
                      </a:r>
                      <a:endParaRPr lang="lv-LV" sz="1200" b="1" i="1" u="none" strike="noStrike">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17</a:t>
                      </a:r>
                      <a:endParaRPr lang="lv-LV" sz="1200" b="1" i="1" u="none" strike="noStrike">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18</a:t>
                      </a:r>
                      <a:endParaRPr lang="lv-LV" sz="1200" b="1" i="1" u="none" strike="noStrike">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19</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20</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21</a:t>
                      </a:r>
                      <a:endParaRPr lang="lv-LV" sz="1200" b="1" i="1" u="none" strike="noStrike">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22</a:t>
                      </a:r>
                      <a:endParaRPr lang="lv-LV" sz="1200" b="1" i="1" u="none" strike="noStrike">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23</a:t>
                      </a:r>
                      <a:endParaRPr lang="lv-LV" sz="1200" b="1" i="1" u="none" strike="noStrike">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24</a:t>
                      </a:r>
                      <a:endParaRPr lang="lv-LV" sz="1200" b="1" i="1"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20000"/>
                        <a:lumOff val="80000"/>
                      </a:schemeClr>
                    </a:solidFill>
                  </a:tcPr>
                </a:tc>
                <a:extLst>
                  <a:ext uri="{0D108BD9-81ED-4DB2-BD59-A6C34878D82A}">
                    <a16:rowId xmlns:a16="http://schemas.microsoft.com/office/drawing/2014/main" val="10002"/>
                  </a:ext>
                </a:extLst>
              </a:tr>
              <a:tr h="252824">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l" fontAlgn="b"/>
                      <a:r>
                        <a:rPr lang="lv-LV" sz="120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rPr>
                        <a:t> </a:t>
                      </a:r>
                      <a:endParaRPr lang="lv-LV" sz="1200" b="0" i="0" u="none" strike="noStrike" dirty="0">
                        <a:solidFill>
                          <a:schemeClr val="accent1">
                            <a:lumMod val="40000"/>
                            <a:lumOff val="60000"/>
                          </a:schemeClr>
                        </a:solidFill>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extLst>
                  <a:ext uri="{0D108BD9-81ED-4DB2-BD59-A6C34878D82A}">
                    <a16:rowId xmlns:a16="http://schemas.microsoft.com/office/drawing/2014/main" val="10003"/>
                  </a:ext>
                </a:extLst>
              </a:tr>
              <a:tr h="238779">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extLst>
                  <a:ext uri="{0D108BD9-81ED-4DB2-BD59-A6C34878D82A}">
                    <a16:rowId xmlns:a16="http://schemas.microsoft.com/office/drawing/2014/main" val="10004"/>
                  </a:ext>
                </a:extLst>
              </a:tr>
              <a:tr h="238779">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extLst>
                  <a:ext uri="{0D108BD9-81ED-4DB2-BD59-A6C34878D82A}">
                    <a16:rowId xmlns:a16="http://schemas.microsoft.com/office/drawing/2014/main" val="10005"/>
                  </a:ext>
                </a:extLst>
              </a:tr>
              <a:tr h="238779">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extLst>
                  <a:ext uri="{0D108BD9-81ED-4DB2-BD59-A6C34878D82A}">
                    <a16:rowId xmlns:a16="http://schemas.microsoft.com/office/drawing/2014/main" val="10006"/>
                  </a:ext>
                </a:extLst>
              </a:tr>
              <a:tr h="238779">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extLst>
                  <a:ext uri="{0D108BD9-81ED-4DB2-BD59-A6C34878D82A}">
                    <a16:rowId xmlns:a16="http://schemas.microsoft.com/office/drawing/2014/main" val="10007"/>
                  </a:ext>
                </a:extLst>
              </a:tr>
              <a:tr h="238779">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extLst>
                  <a:ext uri="{0D108BD9-81ED-4DB2-BD59-A6C34878D82A}">
                    <a16:rowId xmlns:a16="http://schemas.microsoft.com/office/drawing/2014/main" val="10008"/>
                  </a:ext>
                </a:extLst>
              </a:tr>
              <a:tr h="238779">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extLst>
                  <a:ext uri="{0D108BD9-81ED-4DB2-BD59-A6C34878D82A}">
                    <a16:rowId xmlns:a16="http://schemas.microsoft.com/office/drawing/2014/main" val="10009"/>
                  </a:ext>
                </a:extLst>
              </a:tr>
              <a:tr h="252824">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extLst>
                  <a:ext uri="{0D108BD9-81ED-4DB2-BD59-A6C34878D82A}">
                    <a16:rowId xmlns:a16="http://schemas.microsoft.com/office/drawing/2014/main" val="10010"/>
                  </a:ext>
                </a:extLst>
              </a:tr>
              <a:tr h="238779">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0</a:t>
                      </a:r>
                      <a:endParaRPr lang="lv-LV" sz="1200" b="0" i="0" u="none" strike="noStrike">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tc>
                <a:extLst>
                  <a:ext uri="{0D108BD9-81ED-4DB2-BD59-A6C34878D82A}">
                    <a16:rowId xmlns:a16="http://schemas.microsoft.com/office/drawing/2014/main" val="10011"/>
                  </a:ext>
                </a:extLst>
              </a:tr>
              <a:tr h="252824">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8961" marR="8961" marT="8961" marB="0" anchor="b">
                    <a:solidFill>
                      <a:schemeClr val="accent1">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9157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32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556792"/>
            <a:ext cx="8077200" cy="4824535"/>
          </a:xfrm>
        </p:spPr>
        <p:txBody>
          <a:bodyPr>
            <a:noAutofit/>
          </a:bodyPr>
          <a:lstStyle/>
          <a:p>
            <a:pPr algn="just"/>
            <a:r>
              <a:rPr lang="lv-LV" sz="1800" b="1" dirty="0">
                <a:solidFill>
                  <a:srgbClr val="0070C0"/>
                </a:solidFill>
                <a:latin typeface="Times New Roman" panose="02020603050405020304" pitchFamily="18" charset="0"/>
                <a:cs typeface="Times New Roman" panose="02020603050405020304" pitchFamily="18" charset="0"/>
              </a:rPr>
              <a:t>1.ailē “Ieraksta kārtas numurs</a:t>
            </a:r>
            <a:r>
              <a:rPr lang="lv-LV" sz="1800" b="1" dirty="0" smtClean="0">
                <a:solidFill>
                  <a:srgbClr val="0070C0"/>
                </a:solidFill>
                <a:latin typeface="Times New Roman" panose="02020603050405020304" pitchFamily="18" charset="0"/>
                <a:cs typeface="Times New Roman" panose="02020603050405020304" pitchFamily="18" charset="0"/>
              </a:rPr>
              <a:t>”-</a:t>
            </a:r>
            <a:r>
              <a:rPr lang="lv-LV" sz="1800" dirty="0" smtClean="0">
                <a:solidFill>
                  <a:srgbClr val="0070C0"/>
                </a:solidFill>
                <a:latin typeface="Times New Roman" panose="02020603050405020304" pitchFamily="18" charset="0"/>
                <a:cs typeface="Times New Roman" panose="02020603050405020304" pitchFamily="18" charset="0"/>
              </a:rPr>
              <a:t> </a:t>
            </a:r>
            <a:r>
              <a:rPr lang="lv-LV" sz="1800" b="1" dirty="0">
                <a:latin typeface="Times New Roman" panose="02020603050405020304" pitchFamily="18" charset="0"/>
                <a:cs typeface="Times New Roman" panose="02020603050405020304" pitchFamily="18" charset="0"/>
              </a:rPr>
              <a:t>kārtas</a:t>
            </a:r>
            <a:r>
              <a:rPr lang="lv-LV" sz="1800" dirty="0">
                <a:latin typeface="Times New Roman" panose="02020603050405020304" pitchFamily="18" charset="0"/>
                <a:cs typeface="Times New Roman" panose="02020603050405020304" pitchFamily="18" charset="0"/>
              </a:rPr>
              <a:t> numurus </a:t>
            </a:r>
            <a:r>
              <a:rPr lang="lv-LV" sz="1800" b="1" dirty="0">
                <a:latin typeface="Times New Roman" panose="02020603050405020304" pitchFamily="18" charset="0"/>
                <a:cs typeface="Times New Roman" panose="02020603050405020304" pitchFamily="18" charset="0"/>
              </a:rPr>
              <a:t>norāda hronoloģiskā (augošā) secībā no gada </a:t>
            </a:r>
            <a:r>
              <a:rPr lang="lv-LV" sz="1800" b="1" dirty="0" smtClean="0">
                <a:latin typeface="Times New Roman" panose="02020603050405020304" pitchFamily="18" charset="0"/>
                <a:cs typeface="Times New Roman" panose="02020603050405020304" pitchFamily="18" charset="0"/>
              </a:rPr>
              <a:t>sākuma.</a:t>
            </a:r>
          </a:p>
          <a:p>
            <a:pPr algn="just"/>
            <a:endParaRPr lang="lv-LV" sz="1800" b="1" dirty="0">
              <a:solidFill>
                <a:srgbClr val="C00000"/>
              </a:solidFill>
              <a:latin typeface="Times New Roman" panose="02020603050405020304" pitchFamily="18" charset="0"/>
              <a:cs typeface="Times New Roman" panose="02020603050405020304" pitchFamily="18" charset="0"/>
            </a:endParaRPr>
          </a:p>
          <a:p>
            <a:pPr algn="just"/>
            <a:r>
              <a:rPr lang="lv-LV" sz="1800" b="1" dirty="0" smtClean="0">
                <a:solidFill>
                  <a:srgbClr val="0070C0"/>
                </a:solidFill>
                <a:latin typeface="Times New Roman" panose="02020603050405020304" pitchFamily="18" charset="0"/>
                <a:cs typeface="Times New Roman" panose="02020603050405020304" pitchFamily="18" charset="0"/>
              </a:rPr>
              <a:t>2.ailē </a:t>
            </a:r>
            <a:r>
              <a:rPr lang="lv-LV" sz="1800" b="1" dirty="0">
                <a:solidFill>
                  <a:srgbClr val="0070C0"/>
                </a:solidFill>
                <a:latin typeface="Times New Roman" panose="02020603050405020304" pitchFamily="18" charset="0"/>
                <a:cs typeface="Times New Roman" panose="02020603050405020304" pitchFamily="18" charset="0"/>
              </a:rPr>
              <a:t>“Ieraksta datums”</a:t>
            </a:r>
            <a:r>
              <a:rPr lang="lv-LV" sz="1800" dirty="0">
                <a:solidFill>
                  <a:srgbClr val="0070C0"/>
                </a:solidFill>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norāda žurnālā izdarītā ieraksta datumu, kas var arī nesakrist ar attaisnojuma dokumentā norādīto saimnieciskā darījuma veikšanas </a:t>
            </a:r>
            <a:r>
              <a:rPr lang="lv-LV" sz="1800" dirty="0" smtClean="0">
                <a:latin typeface="Times New Roman" panose="02020603050405020304" pitchFamily="18" charset="0"/>
                <a:cs typeface="Times New Roman" panose="02020603050405020304" pitchFamily="18" charset="0"/>
              </a:rPr>
              <a:t>datumu </a:t>
            </a:r>
            <a:r>
              <a:rPr lang="lv-LV" altLang="lv-LV" sz="1800" i="1" dirty="0" smtClean="0">
                <a:solidFill>
                  <a:schemeClr val="tx2"/>
                </a:solidFill>
                <a:latin typeface="Times New Roman" panose="02020603050405020304" pitchFamily="18" charset="0"/>
                <a:cs typeface="Times New Roman" panose="02020603050405020304" pitchFamily="18" charset="0"/>
              </a:rPr>
              <a:t>(visus </a:t>
            </a:r>
            <a:r>
              <a:rPr lang="lv-LV" altLang="lv-LV" sz="1800" i="1" dirty="0">
                <a:solidFill>
                  <a:schemeClr val="tx2"/>
                </a:solidFill>
                <a:latin typeface="Times New Roman" panose="02020603050405020304" pitchFamily="18" charset="0"/>
                <a:cs typeface="Times New Roman" panose="02020603050405020304" pitchFamily="18" charset="0"/>
              </a:rPr>
              <a:t>ierakstus grāmatvedības reģistros izdara saimnieciskā darījuma dienā vai iespējami drīz pēc tās, </a:t>
            </a:r>
            <a:r>
              <a:rPr lang="lv-LV" altLang="lv-LV" sz="1800" i="1" u="sng" dirty="0">
                <a:solidFill>
                  <a:schemeClr val="tx2"/>
                </a:solidFill>
                <a:latin typeface="Times New Roman" panose="02020603050405020304" pitchFamily="18" charset="0"/>
                <a:cs typeface="Times New Roman" panose="02020603050405020304" pitchFamily="18" charset="0"/>
              </a:rPr>
              <a:t>bet ne vēlāk kā 15 dienu laikā pēc tā mēneša beigām</a:t>
            </a:r>
            <a:r>
              <a:rPr lang="lv-LV" altLang="lv-LV" sz="1800" i="1" dirty="0">
                <a:solidFill>
                  <a:schemeClr val="tx2"/>
                </a:solidFill>
                <a:latin typeface="Times New Roman" panose="02020603050405020304" pitchFamily="18" charset="0"/>
                <a:cs typeface="Times New Roman" panose="02020603050405020304" pitchFamily="18" charset="0"/>
              </a:rPr>
              <a:t>, kurā saimnieciskais darījums </a:t>
            </a:r>
            <a:r>
              <a:rPr lang="lv-LV" altLang="lv-LV" sz="1800" i="1" dirty="0" smtClean="0">
                <a:solidFill>
                  <a:schemeClr val="tx2"/>
                </a:solidFill>
                <a:latin typeface="Times New Roman" panose="02020603050405020304" pitchFamily="18" charset="0"/>
                <a:cs typeface="Times New Roman" panose="02020603050405020304" pitchFamily="18" charset="0"/>
              </a:rPr>
              <a:t>noticis)</a:t>
            </a:r>
            <a:r>
              <a:rPr lang="lv-LV" sz="1800" dirty="0" smtClean="0">
                <a:latin typeface="Times New Roman" panose="02020603050405020304" pitchFamily="18" charset="0"/>
                <a:cs typeface="Times New Roman" panose="02020603050405020304" pitchFamily="18" charset="0"/>
              </a:rPr>
              <a:t>.</a:t>
            </a:r>
          </a:p>
          <a:p>
            <a:pPr algn="just"/>
            <a:endParaRPr lang="lv-LV" sz="1800" dirty="0">
              <a:latin typeface="Times New Roman" panose="02020603050405020304" pitchFamily="18" charset="0"/>
              <a:cs typeface="Times New Roman" panose="02020603050405020304" pitchFamily="18" charset="0"/>
            </a:endParaRPr>
          </a:p>
          <a:p>
            <a:pPr marL="0" indent="0" algn="just">
              <a:buNone/>
            </a:pPr>
            <a:r>
              <a:rPr lang="lv-LV" sz="2000" b="1" i="1" u="sng" dirty="0" smtClean="0">
                <a:solidFill>
                  <a:srgbClr val="0070C0"/>
                </a:solidFill>
                <a:latin typeface="Times New Roman" panose="02020603050405020304" pitchFamily="18" charset="0"/>
                <a:cs typeface="Times New Roman" panose="02020603050405020304" pitchFamily="18" charset="0"/>
              </a:rPr>
              <a:t>Piemēram</a:t>
            </a:r>
            <a:r>
              <a:rPr lang="lv-LV" sz="2000" b="1" i="1" dirty="0" smtClean="0">
                <a:solidFill>
                  <a:srgbClr val="00B0F0"/>
                </a:solidFill>
                <a:latin typeface="Times New Roman" panose="02020603050405020304" pitchFamily="18" charset="0"/>
                <a:cs typeface="Times New Roman" panose="02020603050405020304" pitchFamily="18" charset="0"/>
              </a:rPr>
              <a:t>, </a:t>
            </a:r>
            <a:r>
              <a:rPr lang="lv-LV" sz="2000" b="1" i="1" dirty="0">
                <a:solidFill>
                  <a:srgbClr val="002060"/>
                </a:solidFill>
                <a:latin typeface="Times New Roman" panose="02020603050405020304" pitchFamily="18" charset="0"/>
                <a:cs typeface="Times New Roman" panose="02020603050405020304" pitchFamily="18" charset="0"/>
              </a:rPr>
              <a:t>ja zemnieku saimniecības īpašnieks Igaunijā no 20.maija līdz 23.maijam apmeklē semināru, kas saistīts ar viņa saimniecisko darbību, izmaksas, kas saistītas ar šī semināra apmeklējumu, pamatojoties uz iesniegtajiem attaisnojuma dokumentiem, žurnālā reģistrē tikai pēc atgriešanās no semināra, tas ir, 24.maijā. </a:t>
            </a:r>
          </a:p>
          <a:p>
            <a:pPr marL="0" indent="0" algn="just">
              <a:buNone/>
            </a:pPr>
            <a:r>
              <a:rPr lang="lv-LV" sz="1600" i="1" dirty="0">
                <a:solidFill>
                  <a:srgbClr val="00B0F0"/>
                </a:solidFill>
                <a:latin typeface="Times New Roman" panose="02020603050405020304" pitchFamily="18" charset="0"/>
                <a:cs typeface="Times New Roman" panose="02020603050405020304" pitchFamily="18" charset="0"/>
              </a:rPr>
              <a:t> </a:t>
            </a:r>
          </a:p>
          <a:p>
            <a:pPr algn="just">
              <a:lnSpc>
                <a:spcPct val="80000"/>
              </a:lnSpc>
              <a:buFont typeface="Wingdings" pitchFamily="2" charset="2"/>
              <a:buChar char="§"/>
            </a:pPr>
            <a:r>
              <a:rPr lang="lv-LV" sz="1800" b="1" dirty="0" smtClean="0">
                <a:solidFill>
                  <a:srgbClr val="0070C0"/>
                </a:solidFill>
                <a:latin typeface="Times New Roman" panose="02020603050405020304" pitchFamily="18" charset="0"/>
                <a:cs typeface="Times New Roman" panose="02020603050405020304" pitchFamily="18" charset="0"/>
              </a:rPr>
              <a:t>3.ailē </a:t>
            </a:r>
            <a:r>
              <a:rPr lang="lv-LV" sz="1800" b="1" dirty="0">
                <a:solidFill>
                  <a:srgbClr val="0070C0"/>
                </a:solidFill>
                <a:latin typeface="Times New Roman" panose="02020603050405020304" pitchFamily="18" charset="0"/>
                <a:cs typeface="Times New Roman" panose="02020603050405020304" pitchFamily="18" charset="0"/>
              </a:rPr>
              <a:t>“Dokumenta nosaukums, numurs un datums</a:t>
            </a:r>
            <a:r>
              <a:rPr lang="lv-LV" sz="1800" b="1" dirty="0" smtClean="0">
                <a:solidFill>
                  <a:srgbClr val="0070C0"/>
                </a:solidFill>
                <a:latin typeface="Times New Roman" panose="02020603050405020304" pitchFamily="18" charset="0"/>
                <a:cs typeface="Times New Roman" panose="02020603050405020304" pitchFamily="18" charset="0"/>
              </a:rPr>
              <a:t>”</a:t>
            </a:r>
            <a:r>
              <a:rPr lang="lv-LV" sz="1800" dirty="0" smtClean="0">
                <a:solidFill>
                  <a:srgbClr val="0070C0"/>
                </a:solidFill>
                <a:latin typeface="Times New Roman" panose="02020603050405020304" pitchFamily="18" charset="0"/>
                <a:cs typeface="Times New Roman" panose="02020603050405020304" pitchFamily="18" charset="0"/>
              </a:rPr>
              <a:t>- </a:t>
            </a:r>
            <a:r>
              <a:rPr lang="lv-LV" altLang="lv-LV" sz="1800" dirty="0" smtClean="0">
                <a:latin typeface="Times New Roman" panose="02020603050405020304" pitchFamily="18" charset="0"/>
                <a:cs typeface="Times New Roman" panose="02020603050405020304" pitchFamily="18" charset="0"/>
              </a:rPr>
              <a:t>ieņēmumu </a:t>
            </a:r>
            <a:r>
              <a:rPr lang="lv-LV" altLang="lv-LV" sz="1800" dirty="0">
                <a:latin typeface="Times New Roman" panose="02020603050405020304" pitchFamily="18" charset="0"/>
                <a:cs typeface="Times New Roman" panose="02020603050405020304" pitchFamily="18" charset="0"/>
              </a:rPr>
              <a:t>vai izdevumu attaisnojuma dokumenta </a:t>
            </a:r>
            <a:r>
              <a:rPr lang="lv-LV" altLang="lv-LV" sz="1800" b="1" dirty="0">
                <a:latin typeface="Times New Roman" panose="02020603050405020304" pitchFamily="18" charset="0"/>
                <a:cs typeface="Times New Roman" panose="02020603050405020304" pitchFamily="18" charset="0"/>
              </a:rPr>
              <a:t>nosaukums, numurs un </a:t>
            </a:r>
            <a:r>
              <a:rPr lang="lv-LV" altLang="lv-LV" sz="1800" b="1" dirty="0" smtClean="0">
                <a:latin typeface="Times New Roman" panose="02020603050405020304" pitchFamily="18" charset="0"/>
                <a:cs typeface="Times New Roman" panose="02020603050405020304" pitchFamily="18" charset="0"/>
              </a:rPr>
              <a:t>datums</a:t>
            </a:r>
            <a:r>
              <a:rPr lang="lv-LV" altLang="lv-LV" sz="1800" dirty="0" smtClean="0">
                <a:latin typeface="Times New Roman" panose="02020603050405020304" pitchFamily="18" charset="0"/>
                <a:cs typeface="Times New Roman" panose="02020603050405020304" pitchFamily="18" charset="0"/>
              </a:rPr>
              <a:t>.</a:t>
            </a:r>
            <a:endParaRPr lang="lv-LV" altLang="lv-LV" sz="1800" dirty="0">
              <a:latin typeface="Times New Roman" panose="02020603050405020304" pitchFamily="18" charset="0"/>
              <a:cs typeface="Times New Roman" panose="02020603050405020304" pitchFamily="18" charset="0"/>
            </a:endParaRPr>
          </a:p>
          <a:p>
            <a:endParaRPr lang="lv-LV"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059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32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1556792"/>
            <a:ext cx="8077200" cy="4752527"/>
          </a:xfrm>
        </p:spPr>
        <p:txBody>
          <a:bodyPr>
            <a:noAutofit/>
          </a:bodyPr>
          <a:lstStyle/>
          <a:p>
            <a:pPr algn="just"/>
            <a:r>
              <a:rPr lang="lv-LV" sz="1800" b="1" dirty="0">
                <a:solidFill>
                  <a:srgbClr val="0070C0"/>
                </a:solidFill>
                <a:latin typeface="Times New Roman" panose="02020603050405020304" pitchFamily="18" charset="0"/>
                <a:cs typeface="Times New Roman" panose="02020603050405020304" pitchFamily="18" charset="0"/>
              </a:rPr>
              <a:t>4.ailē “Dokumenta autors, darījuma partneris (fiziskās personas vārds, uzvārds vai juridiskās personas nosaukums)”</a:t>
            </a:r>
            <a:r>
              <a:rPr lang="lv-LV" sz="1800" dirty="0">
                <a:solidFill>
                  <a:srgbClr val="0070C0"/>
                </a:solidFill>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norāda attaisnojuma dokumenta autora (sagatavotāja) vārdu, uzvārdu (fiziskajām personām) vai nosaukumu (juridiskajām personām), ja attaisnojuma dokumentu sagatavojusi cita persona. </a:t>
            </a:r>
            <a:endParaRPr lang="lv-LV" sz="1800" dirty="0" smtClean="0">
              <a:latin typeface="Times New Roman" panose="02020603050405020304" pitchFamily="18" charset="0"/>
              <a:cs typeface="Times New Roman" panose="02020603050405020304" pitchFamily="18" charset="0"/>
            </a:endParaRPr>
          </a:p>
          <a:p>
            <a:pPr marL="0" indent="0" algn="just">
              <a:buNone/>
            </a:pPr>
            <a:r>
              <a:rPr lang="lv-LV" sz="2000" b="1" i="1" dirty="0" smtClean="0">
                <a:solidFill>
                  <a:srgbClr val="002060"/>
                </a:solidFill>
                <a:latin typeface="Times New Roman" panose="02020603050405020304" pitchFamily="18" charset="0"/>
                <a:cs typeface="Times New Roman" panose="02020603050405020304" pitchFamily="18" charset="0"/>
              </a:rPr>
              <a:t>Ja </a:t>
            </a:r>
            <a:r>
              <a:rPr lang="lv-LV" sz="2000" b="1" i="1" dirty="0">
                <a:solidFill>
                  <a:srgbClr val="002060"/>
                </a:solidFill>
                <a:latin typeface="Times New Roman" panose="02020603050405020304" pitchFamily="18" charset="0"/>
                <a:cs typeface="Times New Roman" panose="02020603050405020304" pitchFamily="18" charset="0"/>
              </a:rPr>
              <a:t>dokumenta (piemēram, kases ieņēmumu vai izdevumu ordera) sagatavotājs ir pati persona, šajā ailē norāda darījuma partnera vai (ja nav darījuma partnera) pašas personas vārdu, uzvārdu (fiziskajām personām) vai nosaukumu (juridiskajām personām).</a:t>
            </a:r>
          </a:p>
          <a:p>
            <a:pPr marL="0" indent="0" algn="just">
              <a:buNone/>
            </a:pPr>
            <a:endParaRPr lang="lv-LV" sz="1800" dirty="0">
              <a:latin typeface="Times New Roman" panose="02020603050405020304" pitchFamily="18" charset="0"/>
              <a:cs typeface="Times New Roman" panose="02020603050405020304" pitchFamily="18" charset="0"/>
            </a:endParaRPr>
          </a:p>
          <a:p>
            <a:pPr algn="just"/>
            <a:r>
              <a:rPr lang="lv-LV" sz="1800" b="1" dirty="0" smtClean="0">
                <a:solidFill>
                  <a:srgbClr val="0070C0"/>
                </a:solidFill>
                <a:latin typeface="Times New Roman" panose="02020603050405020304" pitchFamily="18" charset="0"/>
                <a:cs typeface="Times New Roman" panose="02020603050405020304" pitchFamily="18" charset="0"/>
              </a:rPr>
              <a:t> </a:t>
            </a:r>
            <a:r>
              <a:rPr lang="lv-LV" sz="1800" b="1" dirty="0">
                <a:solidFill>
                  <a:srgbClr val="0070C0"/>
                </a:solidFill>
                <a:latin typeface="Times New Roman" panose="02020603050405020304" pitchFamily="18" charset="0"/>
                <a:cs typeface="Times New Roman" panose="02020603050405020304" pitchFamily="18" charset="0"/>
              </a:rPr>
              <a:t>5.ailē “Saimnieciskā darījuma apraksts</a:t>
            </a:r>
            <a:r>
              <a:rPr lang="lv-LV" sz="1800" b="1" dirty="0">
                <a:latin typeface="Times New Roman" panose="02020603050405020304" pitchFamily="18" charset="0"/>
                <a:cs typeface="Times New Roman" panose="02020603050405020304" pitchFamily="18" charset="0"/>
              </a:rPr>
              <a:t>”</a:t>
            </a:r>
            <a:r>
              <a:rPr lang="lv-LV" sz="1800" dirty="0">
                <a:latin typeface="Times New Roman" panose="02020603050405020304" pitchFamily="18" charset="0"/>
                <a:cs typeface="Times New Roman" panose="02020603050405020304" pitchFamily="18" charset="0"/>
              </a:rPr>
              <a:t> norāda īsu saimnieciskā darījuma aprakstu, kas norādīts attaisnojuma dokumentā. </a:t>
            </a:r>
            <a:endParaRPr lang="lv-LV" sz="1800" dirty="0" smtClean="0">
              <a:latin typeface="Times New Roman" panose="02020603050405020304" pitchFamily="18" charset="0"/>
              <a:cs typeface="Times New Roman" panose="02020603050405020304" pitchFamily="18" charset="0"/>
            </a:endParaRPr>
          </a:p>
          <a:p>
            <a:pPr algn="just"/>
            <a:endParaRPr lang="lv-LV" sz="1000" dirty="0">
              <a:latin typeface="Times New Roman" panose="02020603050405020304" pitchFamily="18" charset="0"/>
              <a:cs typeface="Times New Roman" panose="02020603050405020304" pitchFamily="18" charset="0"/>
            </a:endParaRPr>
          </a:p>
          <a:p>
            <a:pPr marL="0" indent="0" algn="just">
              <a:buNone/>
            </a:pPr>
            <a:r>
              <a:rPr lang="lv-LV" sz="1800" i="1" u="sng" dirty="0" smtClean="0">
                <a:solidFill>
                  <a:srgbClr val="0070C0"/>
                </a:solidFill>
                <a:latin typeface="Times New Roman" panose="02020603050405020304" pitchFamily="18" charset="0"/>
                <a:cs typeface="Times New Roman" panose="02020603050405020304" pitchFamily="18" charset="0"/>
              </a:rPr>
              <a:t>Piemēram</a:t>
            </a:r>
            <a:r>
              <a:rPr lang="lv-LV" sz="1800" i="1" dirty="0" smtClean="0">
                <a:solidFill>
                  <a:srgbClr val="00B0F0"/>
                </a:solidFill>
                <a:latin typeface="Times New Roman" panose="02020603050405020304" pitchFamily="18" charset="0"/>
                <a:cs typeface="Times New Roman" panose="02020603050405020304" pitchFamily="18" charset="0"/>
              </a:rPr>
              <a:t>, </a:t>
            </a:r>
            <a:r>
              <a:rPr lang="lv-LV" sz="2000" b="1" i="1" dirty="0">
                <a:solidFill>
                  <a:srgbClr val="002060"/>
                </a:solidFill>
                <a:latin typeface="Times New Roman" panose="02020603050405020304" pitchFamily="18" charset="0"/>
                <a:cs typeface="Times New Roman" panose="02020603050405020304" pitchFamily="18" charset="0"/>
              </a:rPr>
              <a:t>ja persona savas saimnieciskās darbības nodrošināšanai ir iegādājusies materiālus un kases aparāta čekā ir norādīts, ka ir pirkta krāsa, līme un laka, šajā ailē saimnieciskā darījuma apraksts varētu būt “Iegādāti materiāli”.</a:t>
            </a:r>
          </a:p>
          <a:p>
            <a:pPr algn="just"/>
            <a:endParaRPr lang="lv-LV" sz="18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63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8077200" cy="1224136"/>
          </a:xfrm>
        </p:spPr>
        <p:txBody>
          <a:bodyPr>
            <a:noAutofit/>
          </a:bodyPr>
          <a:lstStyle/>
          <a:p>
            <a:pPr algn="ctr"/>
            <a:r>
              <a:rPr lang="lv-LV" sz="29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9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1628800"/>
            <a:ext cx="8077200" cy="4896543"/>
          </a:xfrm>
        </p:spPr>
        <p:txBody>
          <a:bodyPr>
            <a:normAutofit/>
          </a:bodyPr>
          <a:lstStyle/>
          <a:p>
            <a:pPr algn="just"/>
            <a:endParaRPr lang="lv-LV" sz="2000" b="1" dirty="0" smtClean="0">
              <a:solidFill>
                <a:srgbClr val="0070C0"/>
              </a:solidFill>
              <a:latin typeface="Times New Roman" panose="02020603050405020304" pitchFamily="18" charset="0"/>
              <a:cs typeface="Times New Roman" panose="02020603050405020304" pitchFamily="18" charset="0"/>
            </a:endParaRPr>
          </a:p>
          <a:p>
            <a:pPr algn="just"/>
            <a:endParaRPr lang="lv-LV" sz="2000" b="1" dirty="0">
              <a:solidFill>
                <a:srgbClr val="0070C0"/>
              </a:solidFill>
              <a:latin typeface="Times New Roman" panose="02020603050405020304" pitchFamily="18" charset="0"/>
              <a:cs typeface="Times New Roman" panose="02020603050405020304" pitchFamily="18" charset="0"/>
            </a:endParaRPr>
          </a:p>
          <a:p>
            <a:pPr algn="just"/>
            <a:r>
              <a:rPr lang="lv-LV" sz="2000" b="1" dirty="0" smtClean="0">
                <a:solidFill>
                  <a:srgbClr val="0070C0"/>
                </a:solidFill>
                <a:latin typeface="Times New Roman" panose="02020603050405020304" pitchFamily="18" charset="0"/>
                <a:cs typeface="Times New Roman" panose="02020603050405020304" pitchFamily="18" charset="0"/>
              </a:rPr>
              <a:t>6.ailē </a:t>
            </a:r>
            <a:r>
              <a:rPr lang="lv-LV" sz="2000" b="1" dirty="0">
                <a:solidFill>
                  <a:srgbClr val="0070C0"/>
                </a:solidFill>
                <a:latin typeface="Times New Roman" panose="02020603050405020304" pitchFamily="18" charset="0"/>
                <a:cs typeface="Times New Roman" panose="02020603050405020304" pitchFamily="18" charset="0"/>
              </a:rPr>
              <a:t>“Analītiskās uzskaites reģistra Nr. vai nosaukums”</a:t>
            </a:r>
            <a:r>
              <a:rPr lang="lv-LV" sz="2000" dirty="0">
                <a:solidFill>
                  <a:srgbClr val="0070C0"/>
                </a:solidFill>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norāda analītiskā reģistra numuru vai nosaukumu, kurā arī ir iereģistrēts konkrētais saimnieciskais darījums un ierakstīts attiecīgais attaisnojuma dokuments</a:t>
            </a:r>
            <a:r>
              <a:rPr lang="lv-LV" sz="2000" dirty="0" smtClean="0">
                <a:latin typeface="Times New Roman" panose="02020603050405020304" pitchFamily="18" charset="0"/>
                <a:cs typeface="Times New Roman" panose="02020603050405020304" pitchFamily="18" charset="0"/>
              </a:rPr>
              <a:t>.</a:t>
            </a:r>
          </a:p>
          <a:p>
            <a:pPr algn="just"/>
            <a:endParaRPr lang="lv-LV" sz="1800" dirty="0">
              <a:latin typeface="Times New Roman" panose="02020603050405020304" pitchFamily="18" charset="0"/>
              <a:cs typeface="Times New Roman" panose="02020603050405020304" pitchFamily="18" charset="0"/>
            </a:endParaRPr>
          </a:p>
          <a:p>
            <a:pPr marL="0" indent="0" algn="just">
              <a:buNone/>
            </a:pPr>
            <a:r>
              <a:rPr lang="lv-LV" sz="1800" b="1" dirty="0" smtClean="0">
                <a:solidFill>
                  <a:srgbClr val="C00000"/>
                </a:solidFill>
                <a:latin typeface="Times New Roman" panose="02020603050405020304" pitchFamily="18" charset="0"/>
                <a:cs typeface="Times New Roman" panose="02020603050405020304" pitchFamily="18" charset="0"/>
              </a:rPr>
              <a:t>	</a:t>
            </a:r>
            <a:r>
              <a:rPr lang="lv-LV" b="1" dirty="0" smtClean="0">
                <a:solidFill>
                  <a:srgbClr val="C00000"/>
                </a:solidFill>
                <a:latin typeface="Times New Roman" panose="02020603050405020304" pitchFamily="18" charset="0"/>
                <a:cs typeface="Times New Roman" panose="02020603050405020304" pitchFamily="18" charset="0"/>
              </a:rPr>
              <a:t>Šo </a:t>
            </a:r>
            <a:r>
              <a:rPr lang="lv-LV" b="1" dirty="0">
                <a:solidFill>
                  <a:srgbClr val="C00000"/>
                </a:solidFill>
                <a:latin typeface="Times New Roman" panose="02020603050405020304" pitchFamily="18" charset="0"/>
                <a:cs typeface="Times New Roman" panose="02020603050405020304" pitchFamily="18" charset="0"/>
              </a:rPr>
              <a:t>aili neaizpilda, ja žurnālā reģistrēto darījumu nereģistrē analītiskajos uzskaites reģistros.</a:t>
            </a:r>
          </a:p>
          <a:p>
            <a:pPr marL="0" indent="0" algn="just">
              <a:buNone/>
            </a:pPr>
            <a:endParaRPr lang="lv-LV" sz="1800" dirty="0">
              <a:latin typeface="Times New Roman" panose="02020603050405020304" pitchFamily="18" charset="0"/>
              <a:cs typeface="Times New Roman" panose="02020603050405020304" pitchFamily="18" charset="0"/>
            </a:endParaRPr>
          </a:p>
        </p:txBody>
      </p:sp>
      <p:sp>
        <p:nvSpPr>
          <p:cNvPr id="4" name="Oval 3"/>
          <p:cNvSpPr/>
          <p:nvPr/>
        </p:nvSpPr>
        <p:spPr>
          <a:xfrm>
            <a:off x="1043608" y="4149080"/>
            <a:ext cx="432048" cy="3600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v-LV" sz="3000" b="1" dirty="0" smtClean="0">
                <a:solidFill>
                  <a:schemeClr val="tx1"/>
                </a:solidFill>
              </a:rPr>
              <a:t>!</a:t>
            </a:r>
            <a:endParaRPr lang="lv-LV" sz="3000" b="1" dirty="0">
              <a:solidFill>
                <a:schemeClr val="tx1"/>
              </a:solidFill>
            </a:endParaRPr>
          </a:p>
        </p:txBody>
      </p:sp>
    </p:spTree>
    <p:extLst>
      <p:ext uri="{BB962C8B-B14F-4D97-AF65-F5344CB8AC3E}">
        <p14:creationId xmlns:p14="http://schemas.microsoft.com/office/powerpoint/2010/main" val="364897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990600"/>
          </a:xfrm>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340768"/>
            <a:ext cx="8077200" cy="5040559"/>
          </a:xfrm>
        </p:spPr>
        <p:txBody>
          <a:bodyPr>
            <a:normAutofit lnSpcReduction="10000"/>
          </a:bodyPr>
          <a:lstStyle/>
          <a:p>
            <a:pPr algn="just"/>
            <a:r>
              <a:rPr lang="lv-LV" sz="1800" b="1" dirty="0">
                <a:solidFill>
                  <a:srgbClr val="0070C0"/>
                </a:solidFill>
                <a:latin typeface="Times New Roman" panose="02020603050405020304" pitchFamily="18" charset="0"/>
                <a:cs typeface="Times New Roman" panose="02020603050405020304" pitchFamily="18" charset="0"/>
              </a:rPr>
              <a:t>7.ailē “Kase, </a:t>
            </a:r>
            <a:r>
              <a:rPr lang="lv-LV" sz="1800" i="1" dirty="0">
                <a:solidFill>
                  <a:srgbClr val="0070C0"/>
                </a:solidFill>
                <a:latin typeface="Times New Roman" panose="02020603050405020304" pitchFamily="18" charset="0"/>
                <a:cs typeface="Times New Roman" panose="02020603050405020304" pitchFamily="18" charset="0"/>
              </a:rPr>
              <a:t>euro</a:t>
            </a:r>
            <a:r>
              <a:rPr lang="lv-LV" sz="1800" b="1" dirty="0">
                <a:solidFill>
                  <a:srgbClr val="0070C0"/>
                </a:solidFill>
                <a:latin typeface="Times New Roman" panose="02020603050405020304" pitchFamily="18" charset="0"/>
                <a:cs typeface="Times New Roman" panose="02020603050405020304" pitchFamily="18" charset="0"/>
              </a:rPr>
              <a:t>, saņemts”</a:t>
            </a:r>
            <a:r>
              <a:rPr lang="lv-LV" sz="1800" dirty="0">
                <a:solidFill>
                  <a:srgbClr val="0070C0"/>
                </a:solidFill>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norāda skaidras naudas ieņēmumus kasē, tie var būt, piemēram, skaidrā naudā saņemtie saimnieciskās darbības ieņēmumi, privātie naudas ieguldījumi, saņemtie kredīti, kā arī no kredītiestāžu kontiem izņemtie naudas līdzekļi, kas tiks izmantoti, lai veiktu skaidras naudas darījumus saimnieciskās darbības nodrošināšanai</a:t>
            </a:r>
            <a:r>
              <a:rPr lang="lv-LV" sz="1800" dirty="0" smtClean="0">
                <a:latin typeface="Times New Roman" panose="02020603050405020304" pitchFamily="18" charset="0"/>
                <a:cs typeface="Times New Roman" panose="02020603050405020304" pitchFamily="18" charset="0"/>
              </a:rPr>
              <a:t>.</a:t>
            </a:r>
          </a:p>
          <a:p>
            <a:pPr algn="just"/>
            <a:endParaRPr lang="lv-LV" sz="1000" dirty="0">
              <a:latin typeface="Times New Roman" panose="02020603050405020304" pitchFamily="18" charset="0"/>
              <a:cs typeface="Times New Roman" panose="02020603050405020304" pitchFamily="18" charset="0"/>
            </a:endParaRPr>
          </a:p>
          <a:p>
            <a:pPr marL="0" indent="0" algn="just">
              <a:buNone/>
            </a:pPr>
            <a:r>
              <a:rPr lang="lv-LV" sz="1800" b="1" dirty="0" smtClean="0">
                <a:latin typeface="Times New Roman" panose="02020603050405020304" pitchFamily="18" charset="0"/>
                <a:cs typeface="Times New Roman" panose="02020603050405020304" pitchFamily="18" charset="0"/>
              </a:rPr>
              <a:t>	</a:t>
            </a:r>
            <a:r>
              <a:rPr lang="lv-LV" sz="18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lv-LV" sz="1800" b="1" dirty="0" smtClean="0">
                <a:solidFill>
                  <a:schemeClr val="tx2">
                    <a:lumMod val="60000"/>
                    <a:lumOff val="40000"/>
                  </a:schemeClr>
                </a:solidFill>
                <a:latin typeface="Times New Roman" panose="02020603050405020304" pitchFamily="18" charset="0"/>
                <a:cs typeface="Times New Roman" panose="02020603050405020304" pitchFamily="18" charset="0"/>
              </a:rPr>
              <a:t> Šīs </a:t>
            </a:r>
            <a:r>
              <a:rPr lang="lv-LV" sz="1800" b="1" dirty="0">
                <a:solidFill>
                  <a:schemeClr val="tx2">
                    <a:lumMod val="60000"/>
                    <a:lumOff val="40000"/>
                  </a:schemeClr>
                </a:solidFill>
                <a:latin typeface="Times New Roman" panose="02020603050405020304" pitchFamily="18" charset="0"/>
                <a:cs typeface="Times New Roman" panose="02020603050405020304" pitchFamily="18" charset="0"/>
              </a:rPr>
              <a:t>ailes atlikums </a:t>
            </a:r>
            <a:r>
              <a:rPr lang="lv-LV" sz="1800" b="1" dirty="0" smtClean="0">
                <a:solidFill>
                  <a:schemeClr val="tx2">
                    <a:lumMod val="60000"/>
                    <a:lumOff val="40000"/>
                  </a:schemeClr>
                </a:solidFill>
                <a:latin typeface="Times New Roman" panose="02020603050405020304" pitchFamily="18" charset="0"/>
                <a:cs typeface="Times New Roman" panose="02020603050405020304" pitchFamily="18" charset="0"/>
              </a:rPr>
              <a:t>nedrīkst </a:t>
            </a:r>
            <a:r>
              <a:rPr lang="lv-LV" sz="1800" b="1" dirty="0">
                <a:solidFill>
                  <a:schemeClr val="tx2">
                    <a:lumMod val="60000"/>
                    <a:lumOff val="40000"/>
                  </a:schemeClr>
                </a:solidFill>
                <a:latin typeface="Times New Roman" panose="02020603050405020304" pitchFamily="18" charset="0"/>
                <a:cs typeface="Times New Roman" panose="02020603050405020304" pitchFamily="18" charset="0"/>
              </a:rPr>
              <a:t>būt ar </a:t>
            </a:r>
            <a:r>
              <a:rPr lang="lv-LV" sz="1800" b="1" dirty="0" smtClean="0">
                <a:solidFill>
                  <a:schemeClr val="tx2">
                    <a:lumMod val="60000"/>
                    <a:lumOff val="40000"/>
                  </a:schemeClr>
                </a:solidFill>
                <a:latin typeface="Times New Roman" panose="02020603050405020304" pitchFamily="18" charset="0"/>
                <a:cs typeface="Times New Roman" panose="02020603050405020304" pitchFamily="18" charset="0"/>
              </a:rPr>
              <a:t>mīnuszīmi!</a:t>
            </a:r>
            <a:r>
              <a:rPr lang="lv-LV" sz="1800" dirty="0" smtClean="0">
                <a:solidFill>
                  <a:schemeClr val="tx2">
                    <a:lumMod val="60000"/>
                    <a:lumOff val="40000"/>
                  </a:schemeClr>
                </a:solidFill>
                <a:latin typeface="Times New Roman" panose="02020603050405020304" pitchFamily="18" charset="0"/>
                <a:cs typeface="Times New Roman" panose="02020603050405020304" pitchFamily="18" charset="0"/>
              </a:rPr>
              <a:t> </a:t>
            </a:r>
          </a:p>
          <a:p>
            <a:pPr marL="0" indent="0" algn="just">
              <a:buNone/>
            </a:pPr>
            <a:endParaRPr lang="lv-LV" sz="1000"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lgn="just">
              <a:buNone/>
            </a:pPr>
            <a:r>
              <a:rPr lang="lv-LV" sz="1800" i="1" u="sng" dirty="0" smtClean="0">
                <a:solidFill>
                  <a:srgbClr val="0070C0"/>
                </a:solidFill>
                <a:latin typeface="Times New Roman" panose="02020603050405020304" pitchFamily="18" charset="0"/>
                <a:cs typeface="Times New Roman" panose="02020603050405020304" pitchFamily="18" charset="0"/>
              </a:rPr>
              <a:t>Piemēram</a:t>
            </a:r>
            <a:r>
              <a:rPr lang="lv-LV" sz="1800" i="1" dirty="0" smtClean="0">
                <a:solidFill>
                  <a:srgbClr val="00B0F0"/>
                </a:solidFill>
                <a:latin typeface="Times New Roman" panose="02020603050405020304" pitchFamily="18" charset="0"/>
                <a:cs typeface="Times New Roman" panose="02020603050405020304" pitchFamily="18" charset="0"/>
              </a:rPr>
              <a:t>, </a:t>
            </a:r>
            <a:r>
              <a:rPr lang="lv-LV" sz="2000" b="1" i="1" dirty="0" smtClean="0">
                <a:solidFill>
                  <a:srgbClr val="002060"/>
                </a:solidFill>
                <a:latin typeface="Times New Roman" panose="02020603050405020304" pitchFamily="18" charset="0"/>
                <a:cs typeface="Times New Roman" panose="02020603050405020304" pitchFamily="18" charset="0"/>
              </a:rPr>
              <a:t>ja </a:t>
            </a:r>
            <a:r>
              <a:rPr lang="lv-LV" sz="2000" b="1" i="1" dirty="0">
                <a:solidFill>
                  <a:srgbClr val="002060"/>
                </a:solidFill>
                <a:latin typeface="Times New Roman" panose="02020603050405020304" pitchFamily="18" charset="0"/>
                <a:cs typeface="Times New Roman" panose="02020603050405020304" pitchFamily="18" charset="0"/>
              </a:rPr>
              <a:t>persona no sava kredītiestādes konta izņem 400 EUR, lai tos turpmāk izmantotu saimnieciskajā darbībā, veicot norēķinus skaidrā naudā, to žurnālā norāda šādi:</a:t>
            </a:r>
          </a:p>
          <a:p>
            <a:pPr marL="0" indent="0" algn="just">
              <a:buNone/>
            </a:pPr>
            <a:endParaRPr lang="lv-LV" dirty="0" smtClean="0"/>
          </a:p>
          <a:p>
            <a:pPr marL="0" indent="0" algn="just">
              <a:buNone/>
            </a:pPr>
            <a:endParaRPr lang="lv-LV" dirty="0">
              <a:solidFill>
                <a:schemeClr val="tx2">
                  <a:lumMod val="60000"/>
                  <a:lumOff val="40000"/>
                </a:schemeClr>
              </a:solidFill>
            </a:endParaRPr>
          </a:p>
          <a:p>
            <a:pPr marL="0" indent="0" algn="just">
              <a:buNone/>
            </a:pPr>
            <a:endParaRPr lang="lv-LV" dirty="0" smtClean="0">
              <a:solidFill>
                <a:schemeClr val="tx2">
                  <a:lumMod val="60000"/>
                  <a:lumOff val="40000"/>
                </a:schemeClr>
              </a:solidFill>
            </a:endParaRPr>
          </a:p>
          <a:p>
            <a:pPr marL="0" indent="0" algn="just">
              <a:buNone/>
            </a:pPr>
            <a:r>
              <a:rPr lang="lv-LV" sz="1800" dirty="0" smtClean="0">
                <a:latin typeface="Times New Roman" panose="02020603050405020304" pitchFamily="18" charset="0"/>
                <a:cs typeface="Times New Roman" panose="02020603050405020304" pitchFamily="18" charset="0"/>
              </a:rPr>
              <a:t>	</a:t>
            </a:r>
          </a:p>
          <a:p>
            <a:pPr marL="0" indent="0" algn="ctr">
              <a:buNone/>
            </a:pPr>
            <a:r>
              <a:rPr lang="lv-LV" sz="1800" i="1" dirty="0" smtClean="0">
                <a:latin typeface="Times New Roman" panose="02020603050405020304" pitchFamily="18" charset="0"/>
                <a:cs typeface="Times New Roman" panose="02020603050405020304" pitchFamily="18" charset="0"/>
              </a:rPr>
              <a:t>Minēto </a:t>
            </a:r>
            <a:r>
              <a:rPr lang="lv-LV" sz="1800" i="1" dirty="0">
                <a:latin typeface="Times New Roman" panose="02020603050405020304" pitchFamily="18" charset="0"/>
                <a:cs typeface="Times New Roman" panose="02020603050405020304" pitchFamily="18" charset="0"/>
              </a:rPr>
              <a:t>summu nenorāda žurnāla 11.–24.ailē</a:t>
            </a:r>
            <a:endParaRPr lang="lv-LV" sz="1800"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752971490"/>
              </p:ext>
            </p:extLst>
          </p:nvPr>
        </p:nvGraphicFramePr>
        <p:xfrm>
          <a:off x="1259632" y="4365104"/>
          <a:ext cx="7128793" cy="1512168"/>
        </p:xfrm>
        <a:graphic>
          <a:graphicData uri="http://schemas.openxmlformats.org/drawingml/2006/table">
            <a:tbl>
              <a:tblPr>
                <a:tableStyleId>{5C22544A-7EE6-4342-B048-85BDC9FD1C3A}</a:tableStyleId>
              </a:tblPr>
              <a:tblGrid>
                <a:gridCol w="2943061">
                  <a:extLst>
                    <a:ext uri="{9D8B030D-6E8A-4147-A177-3AD203B41FA5}">
                      <a16:colId xmlns:a16="http://schemas.microsoft.com/office/drawing/2014/main" val="20000"/>
                    </a:ext>
                  </a:extLst>
                </a:gridCol>
                <a:gridCol w="982668">
                  <a:extLst>
                    <a:ext uri="{9D8B030D-6E8A-4147-A177-3AD203B41FA5}">
                      <a16:colId xmlns:a16="http://schemas.microsoft.com/office/drawing/2014/main" val="20001"/>
                    </a:ext>
                  </a:extLst>
                </a:gridCol>
                <a:gridCol w="1067688">
                  <a:extLst>
                    <a:ext uri="{9D8B030D-6E8A-4147-A177-3AD203B41FA5}">
                      <a16:colId xmlns:a16="http://schemas.microsoft.com/office/drawing/2014/main" val="20002"/>
                    </a:ext>
                  </a:extLst>
                </a:gridCol>
                <a:gridCol w="1067688">
                  <a:extLst>
                    <a:ext uri="{9D8B030D-6E8A-4147-A177-3AD203B41FA5}">
                      <a16:colId xmlns:a16="http://schemas.microsoft.com/office/drawing/2014/main" val="20003"/>
                    </a:ext>
                  </a:extLst>
                </a:gridCol>
                <a:gridCol w="1067688">
                  <a:extLst>
                    <a:ext uri="{9D8B030D-6E8A-4147-A177-3AD203B41FA5}">
                      <a16:colId xmlns:a16="http://schemas.microsoft.com/office/drawing/2014/main" val="20004"/>
                    </a:ext>
                  </a:extLst>
                </a:gridCol>
              </a:tblGrid>
              <a:tr h="309239">
                <a:tc>
                  <a:txBody>
                    <a:bodyPr/>
                    <a:lstStyle/>
                    <a:p>
                      <a:pPr algn="ctr">
                        <a:spcAft>
                          <a:spcPts val="0"/>
                        </a:spcAft>
                        <a:tabLst>
                          <a:tab pos="583565" algn="ctr"/>
                          <a:tab pos="1167130" algn="r"/>
                        </a:tabLst>
                      </a:pPr>
                      <a:r>
                        <a:rPr lang="lv-LV" sz="1800" dirty="0">
                          <a:effectLst/>
                          <a:latin typeface="Times New Roman" panose="02020603050405020304" pitchFamily="18" charset="0"/>
                          <a:cs typeface="Times New Roman" panose="02020603050405020304" pitchFamily="18" charset="0"/>
                        </a:rPr>
                        <a:t>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7</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8</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9</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618477">
                <a:tc>
                  <a:txBody>
                    <a:bodyPr/>
                    <a:lstStyle/>
                    <a:p>
                      <a:pPr>
                        <a:spcAft>
                          <a:spcPts val="0"/>
                        </a:spcAft>
                      </a:pPr>
                      <a:r>
                        <a:rPr lang="lv-LV" sz="1800" dirty="0">
                          <a:effectLst/>
                          <a:latin typeface="Times New Roman" panose="02020603050405020304" pitchFamily="18" charset="0"/>
                          <a:cs typeface="Times New Roman" panose="02020603050405020304" pitchFamily="18" charset="0"/>
                        </a:rPr>
                        <a:t>No kredītiestādes konta izņemta skaidra nauda</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400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extLst>
                  <a:ext uri="{0D108BD9-81ED-4DB2-BD59-A6C34878D82A}">
                    <a16:rowId xmlns:a16="http://schemas.microsoft.com/office/drawing/2014/main" val="10001"/>
                  </a:ext>
                </a:extLst>
              </a:tr>
              <a:tr h="584452">
                <a:tc>
                  <a:txBody>
                    <a:bodyPr/>
                    <a:lstStyle/>
                    <a:p>
                      <a:pPr>
                        <a:spcAft>
                          <a:spcPts val="0"/>
                        </a:spcAft>
                      </a:pPr>
                      <a:r>
                        <a:rPr lang="lv-LV" sz="1800" dirty="0">
                          <a:effectLst/>
                          <a:latin typeface="Times New Roman" panose="02020603050405020304" pitchFamily="18" charset="0"/>
                          <a:cs typeface="Times New Roman" panose="02020603050405020304" pitchFamily="18" charset="0"/>
                        </a:rPr>
                        <a:t>Kasē iemaksāta skaidra nauda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400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extLst>
                  <a:ext uri="{0D108BD9-81ED-4DB2-BD59-A6C34878D82A}">
                    <a16:rowId xmlns:a16="http://schemas.microsoft.com/office/drawing/2014/main" val="10002"/>
                  </a:ext>
                </a:extLst>
              </a:tr>
            </a:tbl>
          </a:graphicData>
        </a:graphic>
      </p:graphicFrame>
      <p:sp>
        <p:nvSpPr>
          <p:cNvPr id="5" name="Oval 4"/>
          <p:cNvSpPr/>
          <p:nvPr/>
        </p:nvSpPr>
        <p:spPr>
          <a:xfrm>
            <a:off x="2051720" y="2861134"/>
            <a:ext cx="432048" cy="35184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v-LV" sz="3000" b="1" dirty="0" smtClean="0">
                <a:solidFill>
                  <a:schemeClr val="tx1"/>
                </a:solidFill>
              </a:rPr>
              <a:t>!</a:t>
            </a:r>
            <a:endParaRPr lang="lv-LV" sz="3000" b="1" dirty="0">
              <a:solidFill>
                <a:schemeClr val="tx1"/>
              </a:solidFill>
            </a:endParaRPr>
          </a:p>
        </p:txBody>
      </p:sp>
    </p:spTree>
    <p:extLst>
      <p:ext uri="{BB962C8B-B14F-4D97-AF65-F5344CB8AC3E}">
        <p14:creationId xmlns:p14="http://schemas.microsoft.com/office/powerpoint/2010/main" val="182614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268760"/>
            <a:ext cx="8077200" cy="5112567"/>
          </a:xfrm>
        </p:spPr>
        <p:txBody>
          <a:bodyPr>
            <a:normAutofit/>
          </a:bodyPr>
          <a:lstStyle/>
          <a:p>
            <a:pPr algn="just"/>
            <a:r>
              <a:rPr lang="lv-LV" sz="1800" b="1" dirty="0">
                <a:solidFill>
                  <a:srgbClr val="0070C0"/>
                </a:solidFill>
                <a:latin typeface="Times New Roman" panose="02020603050405020304" pitchFamily="18" charset="0"/>
                <a:cs typeface="Times New Roman" panose="02020603050405020304" pitchFamily="18" charset="0"/>
              </a:rPr>
              <a:t>8.ailē “Kase</a:t>
            </a:r>
            <a:r>
              <a:rPr lang="lv-LV" sz="1800" i="1" dirty="0">
                <a:solidFill>
                  <a:srgbClr val="0070C0"/>
                </a:solidFill>
                <a:latin typeface="Times New Roman" panose="02020603050405020304" pitchFamily="18" charset="0"/>
                <a:cs typeface="Times New Roman" panose="02020603050405020304" pitchFamily="18" charset="0"/>
              </a:rPr>
              <a:t>, euro</a:t>
            </a:r>
            <a:r>
              <a:rPr lang="lv-LV" sz="1800" b="1" dirty="0">
                <a:solidFill>
                  <a:srgbClr val="0070C0"/>
                </a:solidFill>
                <a:latin typeface="Times New Roman" panose="02020603050405020304" pitchFamily="18" charset="0"/>
                <a:cs typeface="Times New Roman" panose="02020603050405020304" pitchFamily="18" charset="0"/>
              </a:rPr>
              <a:t>, izsniegts”</a:t>
            </a:r>
            <a:r>
              <a:rPr lang="lv-LV" sz="1800" dirty="0">
                <a:solidFill>
                  <a:srgbClr val="0070C0"/>
                </a:solidFill>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norāda skaidras naudas izdevumus kasē, tie var būt, piemēram, ar saimniecisko darbību saistītie izdevumi, kas veikti skaidrā naudā, personiskajām vajadzībām izņemtā skaidrā nauda, atmaksātie kredīti, kā arī kredītiestāžu kontos iemaksātā skaidrā nauda</a:t>
            </a:r>
            <a:r>
              <a:rPr lang="lv-LV" sz="2000" dirty="0" smtClean="0">
                <a:latin typeface="Times New Roman" panose="02020603050405020304" pitchFamily="18" charset="0"/>
                <a:cs typeface="Times New Roman" panose="02020603050405020304" pitchFamily="18" charset="0"/>
              </a:rPr>
              <a:t>.</a:t>
            </a:r>
          </a:p>
          <a:p>
            <a:pPr algn="just"/>
            <a:endParaRPr lang="lv-LV" sz="1000" dirty="0" smtClean="0">
              <a:latin typeface="Times New Roman" panose="02020603050405020304" pitchFamily="18" charset="0"/>
              <a:cs typeface="Times New Roman" panose="02020603050405020304" pitchFamily="18" charset="0"/>
            </a:endParaRPr>
          </a:p>
          <a:p>
            <a:pPr marL="0" indent="0" algn="just">
              <a:buNone/>
            </a:pPr>
            <a:r>
              <a:rPr lang="lv-LV" sz="1800" i="1" u="sng" dirty="0" smtClean="0">
                <a:solidFill>
                  <a:srgbClr val="0070C0"/>
                </a:solidFill>
                <a:latin typeface="Times New Roman" panose="02020603050405020304" pitchFamily="18" charset="0"/>
                <a:cs typeface="Times New Roman" panose="02020603050405020304" pitchFamily="18" charset="0"/>
              </a:rPr>
              <a:t>Piemēram</a:t>
            </a:r>
            <a:r>
              <a:rPr lang="lv-LV" sz="1800" i="1" dirty="0" smtClean="0">
                <a:solidFill>
                  <a:srgbClr val="00B0F0"/>
                </a:solidFill>
                <a:latin typeface="Times New Roman" panose="02020603050405020304" pitchFamily="18" charset="0"/>
                <a:cs typeface="Times New Roman" panose="02020603050405020304" pitchFamily="18" charset="0"/>
              </a:rPr>
              <a:t>, </a:t>
            </a:r>
            <a:r>
              <a:rPr lang="lv-LV" sz="2000" b="1" i="1" dirty="0" smtClean="0">
                <a:solidFill>
                  <a:srgbClr val="002060"/>
                </a:solidFill>
                <a:latin typeface="Times New Roman" panose="02020603050405020304" pitchFamily="18" charset="0"/>
                <a:cs typeface="Times New Roman" panose="02020603050405020304" pitchFamily="18" charset="0"/>
              </a:rPr>
              <a:t>ja </a:t>
            </a:r>
            <a:r>
              <a:rPr lang="lv-LV" sz="2000" b="1" i="1" dirty="0">
                <a:solidFill>
                  <a:srgbClr val="002060"/>
                </a:solidFill>
                <a:latin typeface="Times New Roman" panose="02020603050405020304" pitchFamily="18" charset="0"/>
                <a:cs typeface="Times New Roman" panose="02020603050405020304" pitchFamily="18" charset="0"/>
              </a:rPr>
              <a:t>persona no kases izņem 3000 EUR, lai tos turpmāk izmantotu saimnieciskajā darbībā, veicot norēķinus bezskaidrā naudā, tādējādi tos iemaksājot kredītiestādes kontā, kuru nodokļa maksātājs izmanto saimniecisko darījumu veikšanai, šo summu žurnālā norāda šādi:</a:t>
            </a:r>
          </a:p>
          <a:p>
            <a:pPr marL="0" indent="0" algn="just">
              <a:buNone/>
            </a:pPr>
            <a:endParaRPr lang="lv-LV" sz="1800" i="1" dirty="0" smtClean="0">
              <a:latin typeface="Times New Roman" panose="02020603050405020304" pitchFamily="18" charset="0"/>
              <a:cs typeface="Times New Roman" panose="02020603050405020304" pitchFamily="18" charset="0"/>
            </a:endParaRPr>
          </a:p>
          <a:p>
            <a:pPr marL="0" indent="0" algn="just">
              <a:buNone/>
            </a:pPr>
            <a:endParaRPr lang="lv-LV" sz="1800" i="1" dirty="0">
              <a:latin typeface="Times New Roman" panose="02020603050405020304" pitchFamily="18" charset="0"/>
              <a:cs typeface="Times New Roman" panose="02020603050405020304" pitchFamily="18" charset="0"/>
            </a:endParaRPr>
          </a:p>
          <a:p>
            <a:pPr marL="0" indent="0" algn="just">
              <a:buNone/>
            </a:pPr>
            <a:endParaRPr lang="lv-LV" sz="1800" i="1" dirty="0" smtClean="0">
              <a:latin typeface="Times New Roman" panose="02020603050405020304" pitchFamily="18" charset="0"/>
              <a:cs typeface="Times New Roman" panose="02020603050405020304" pitchFamily="18" charset="0"/>
            </a:endParaRPr>
          </a:p>
          <a:p>
            <a:pPr marL="0" indent="0" algn="just">
              <a:buNone/>
            </a:pPr>
            <a:endParaRPr lang="lv-LV" sz="1800" i="1" dirty="0">
              <a:latin typeface="Times New Roman" panose="02020603050405020304" pitchFamily="18" charset="0"/>
              <a:cs typeface="Times New Roman" panose="02020603050405020304" pitchFamily="18" charset="0"/>
            </a:endParaRPr>
          </a:p>
          <a:p>
            <a:pPr marL="0" indent="0" algn="just">
              <a:buNone/>
            </a:pPr>
            <a:endParaRPr lang="lv-LV" sz="1800" i="1" dirty="0" smtClean="0">
              <a:latin typeface="Times New Roman" panose="02020603050405020304" pitchFamily="18" charset="0"/>
              <a:cs typeface="Times New Roman" panose="02020603050405020304" pitchFamily="18" charset="0"/>
            </a:endParaRPr>
          </a:p>
          <a:p>
            <a:pPr marL="0" indent="0" algn="just">
              <a:buNone/>
            </a:pPr>
            <a:endParaRPr lang="lv-LV" sz="1800" i="1" dirty="0">
              <a:latin typeface="Times New Roman" panose="02020603050405020304" pitchFamily="18" charset="0"/>
              <a:cs typeface="Times New Roman" panose="02020603050405020304" pitchFamily="18" charset="0"/>
            </a:endParaRPr>
          </a:p>
          <a:p>
            <a:pPr marL="0" indent="0" algn="just">
              <a:buNone/>
            </a:pPr>
            <a:r>
              <a:rPr lang="lv-LV" sz="1800" i="1" dirty="0" smtClean="0">
                <a:latin typeface="Times New Roman" panose="02020603050405020304" pitchFamily="18" charset="0"/>
                <a:cs typeface="Times New Roman" panose="02020603050405020304" pitchFamily="18" charset="0"/>
              </a:rPr>
              <a:t>		Minēto </a:t>
            </a:r>
            <a:r>
              <a:rPr lang="lv-LV" sz="1800" i="1" dirty="0">
                <a:latin typeface="Times New Roman" panose="02020603050405020304" pitchFamily="18" charset="0"/>
                <a:cs typeface="Times New Roman" panose="02020603050405020304" pitchFamily="18" charset="0"/>
              </a:rPr>
              <a:t>summu nenorāda žurnāla 11.–24.ailē</a:t>
            </a:r>
            <a:endParaRPr lang="lv-LV" sz="1800" i="1" dirty="0">
              <a:solidFill>
                <a:schemeClr val="tx2">
                  <a:lumMod val="60000"/>
                  <a:lumOff val="40000"/>
                </a:schemeClr>
              </a:solidFill>
              <a:latin typeface="Times New Roman" panose="02020603050405020304" pitchFamily="18" charset="0"/>
              <a:cs typeface="Times New Roman" panose="02020603050405020304" pitchFamily="18" charset="0"/>
            </a:endParaRPr>
          </a:p>
          <a:p>
            <a:pPr algn="just"/>
            <a:endParaRPr lang="lv-LV" sz="1800" dirty="0">
              <a:latin typeface="Times New Roman" panose="02020603050405020304" pitchFamily="18" charset="0"/>
              <a:cs typeface="Times New Roman" panose="02020603050405020304" pitchFamily="18" charset="0"/>
            </a:endParaRPr>
          </a:p>
          <a:p>
            <a:pPr algn="just"/>
            <a:endParaRPr lang="lv-LV"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88430518"/>
              </p:ext>
            </p:extLst>
          </p:nvPr>
        </p:nvGraphicFramePr>
        <p:xfrm>
          <a:off x="1547663" y="4149080"/>
          <a:ext cx="6336703" cy="1800198"/>
        </p:xfrm>
        <a:graphic>
          <a:graphicData uri="http://schemas.openxmlformats.org/drawingml/2006/table">
            <a:tbl>
              <a:tblPr>
                <a:tableStyleId>{5C22544A-7EE6-4342-B048-85BDC9FD1C3A}</a:tableStyleId>
              </a:tblPr>
              <a:tblGrid>
                <a:gridCol w="2609541">
                  <a:extLst>
                    <a:ext uri="{9D8B030D-6E8A-4147-A177-3AD203B41FA5}">
                      <a16:colId xmlns:a16="http://schemas.microsoft.com/office/drawing/2014/main" val="20000"/>
                    </a:ext>
                  </a:extLst>
                </a:gridCol>
                <a:gridCol w="999286">
                  <a:extLst>
                    <a:ext uri="{9D8B030D-6E8A-4147-A177-3AD203B41FA5}">
                      <a16:colId xmlns:a16="http://schemas.microsoft.com/office/drawing/2014/main" val="20001"/>
                    </a:ext>
                  </a:extLst>
                </a:gridCol>
                <a:gridCol w="999286">
                  <a:extLst>
                    <a:ext uri="{9D8B030D-6E8A-4147-A177-3AD203B41FA5}">
                      <a16:colId xmlns:a16="http://schemas.microsoft.com/office/drawing/2014/main" val="20002"/>
                    </a:ext>
                  </a:extLst>
                </a:gridCol>
                <a:gridCol w="999286">
                  <a:extLst>
                    <a:ext uri="{9D8B030D-6E8A-4147-A177-3AD203B41FA5}">
                      <a16:colId xmlns:a16="http://schemas.microsoft.com/office/drawing/2014/main" val="20003"/>
                    </a:ext>
                  </a:extLst>
                </a:gridCol>
                <a:gridCol w="729304">
                  <a:extLst>
                    <a:ext uri="{9D8B030D-6E8A-4147-A177-3AD203B41FA5}">
                      <a16:colId xmlns:a16="http://schemas.microsoft.com/office/drawing/2014/main" val="20004"/>
                    </a:ext>
                  </a:extLst>
                </a:gridCol>
              </a:tblGrid>
              <a:tr h="360040">
                <a:tc>
                  <a:txBody>
                    <a:bodyPr/>
                    <a:lstStyle/>
                    <a:p>
                      <a:pPr algn="ctr">
                        <a:spcAft>
                          <a:spcPts val="0"/>
                        </a:spcAft>
                        <a:tabLst>
                          <a:tab pos="583565" algn="ctr"/>
                          <a:tab pos="1167130" algn="r"/>
                        </a:tabLst>
                      </a:pPr>
                      <a:r>
                        <a:rPr lang="lv-LV" sz="1800" dirty="0">
                          <a:effectLst/>
                          <a:latin typeface="Times New Roman" panose="02020603050405020304" pitchFamily="18" charset="0"/>
                          <a:cs typeface="Times New Roman" panose="02020603050405020304" pitchFamily="18" charset="0"/>
                        </a:rPr>
                        <a:t>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7</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8</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9</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720079">
                <a:tc>
                  <a:txBody>
                    <a:bodyPr/>
                    <a:lstStyle/>
                    <a:p>
                      <a:pPr>
                        <a:spcAft>
                          <a:spcPts val="0"/>
                        </a:spcAft>
                      </a:pPr>
                      <a:r>
                        <a:rPr lang="lv-LV" sz="1800" dirty="0">
                          <a:effectLst/>
                          <a:latin typeface="Times New Roman" panose="02020603050405020304" pitchFamily="18" charset="0"/>
                          <a:cs typeface="Times New Roman" panose="02020603050405020304" pitchFamily="18" charset="0"/>
                        </a:rPr>
                        <a:t>No kases izņemta skaidra nauda</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a:effectLst/>
                          <a:latin typeface="Times New Roman" panose="02020603050405020304" pitchFamily="18" charset="0"/>
                          <a:cs typeface="Times New Roman" panose="02020603050405020304" pitchFamily="18" charset="0"/>
                        </a:rPr>
                        <a:t> </a:t>
                      </a:r>
                      <a:endParaRPr lang="lv-LV" sz="1800">
                        <a:effectLst/>
                        <a:latin typeface="Times New Roman" panose="02020603050405020304" pitchFamily="18" charset="0"/>
                        <a:ea typeface="Times New Roman"/>
                        <a:cs typeface="Times New Roman" panose="02020603050405020304" pitchFamily="18" charset="0"/>
                      </a:endParaRPr>
                    </a:p>
                  </a:txBody>
                  <a:tcPr marL="19050" marR="19050" marT="0" marB="0"/>
                </a:tc>
                <a:extLst>
                  <a:ext uri="{0D108BD9-81ED-4DB2-BD59-A6C34878D82A}">
                    <a16:rowId xmlns:a16="http://schemas.microsoft.com/office/drawing/2014/main" val="10001"/>
                  </a:ext>
                </a:extLst>
              </a:tr>
              <a:tr h="720079">
                <a:tc>
                  <a:txBody>
                    <a:bodyPr/>
                    <a:lstStyle/>
                    <a:p>
                      <a:pPr>
                        <a:spcAft>
                          <a:spcPts val="0"/>
                        </a:spcAft>
                      </a:pPr>
                      <a:r>
                        <a:rPr lang="lv-LV" sz="1800">
                          <a:effectLst/>
                          <a:latin typeface="Times New Roman" panose="02020603050405020304" pitchFamily="18" charset="0"/>
                          <a:cs typeface="Times New Roman" panose="02020603050405020304" pitchFamily="18" charset="0"/>
                        </a:rPr>
                        <a:t>Kredītiestādes kontā iemaksāta skaidra nauda </a:t>
                      </a:r>
                      <a:endParaRPr lang="lv-LV" sz="180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379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484784"/>
            <a:ext cx="8077200" cy="5373216"/>
          </a:xfrm>
        </p:spPr>
        <p:txBody>
          <a:bodyPr>
            <a:normAutofit fontScale="92500" lnSpcReduction="10000"/>
          </a:bodyPr>
          <a:lstStyle/>
          <a:p>
            <a:pPr algn="just"/>
            <a:r>
              <a:rPr lang="lv-LV" b="1" dirty="0">
                <a:solidFill>
                  <a:srgbClr val="0070C0"/>
                </a:solidFill>
                <a:latin typeface="Times New Roman" panose="02020603050405020304" pitchFamily="18" charset="0"/>
                <a:cs typeface="Times New Roman" panose="02020603050405020304" pitchFamily="18" charset="0"/>
              </a:rPr>
              <a:t>9.ailē “Kredītiestāžu konti</a:t>
            </a:r>
            <a:r>
              <a:rPr lang="lv-LV" dirty="0">
                <a:solidFill>
                  <a:srgbClr val="0070C0"/>
                </a:solidFill>
                <a:latin typeface="Times New Roman" panose="02020603050405020304" pitchFamily="18" charset="0"/>
                <a:cs typeface="Times New Roman" panose="02020603050405020304" pitchFamily="18" charset="0"/>
              </a:rPr>
              <a:t>,</a:t>
            </a:r>
            <a:r>
              <a:rPr lang="lv-LV" i="1" dirty="0">
                <a:solidFill>
                  <a:srgbClr val="0070C0"/>
                </a:solidFill>
                <a:latin typeface="Times New Roman" panose="02020603050405020304" pitchFamily="18" charset="0"/>
                <a:cs typeface="Times New Roman" panose="02020603050405020304" pitchFamily="18" charset="0"/>
              </a:rPr>
              <a:t> euro</a:t>
            </a:r>
            <a:r>
              <a:rPr lang="lv-LV" b="1" dirty="0">
                <a:solidFill>
                  <a:srgbClr val="0070C0"/>
                </a:solidFill>
                <a:latin typeface="Times New Roman" panose="02020603050405020304" pitchFamily="18" charset="0"/>
                <a:cs typeface="Times New Roman" panose="02020603050405020304" pitchFamily="18" charset="0"/>
              </a:rPr>
              <a:t>, saņemts”</a:t>
            </a:r>
            <a:r>
              <a:rPr lang="lv-LV" dirty="0">
                <a:solidFill>
                  <a:srgbClr val="0070C0"/>
                </a:solidFill>
                <a:latin typeface="Times New Roman" panose="02020603050405020304" pitchFamily="18" charset="0"/>
                <a:cs typeface="Times New Roman" panose="02020603050405020304" pitchFamily="18" charset="0"/>
              </a:rPr>
              <a:t> </a:t>
            </a:r>
            <a:r>
              <a:rPr lang="lv-LV" sz="2600" dirty="0">
                <a:latin typeface="Times New Roman" panose="02020603050405020304" pitchFamily="18" charset="0"/>
                <a:cs typeface="Times New Roman" panose="02020603050405020304" pitchFamily="18" charset="0"/>
              </a:rPr>
              <a:t>norāda darījuma partneru un pašas personas kredītiestāžu kontos ieskaitītās vai skaidrā naudā iemaksātās naudas summas. Žurnālā kredītiestāžu kontos norādītās naudas summas un naudas atlikumi ir vienādi ar summām, kas norādītas kredītiestāžu sagatavotajos konta </a:t>
            </a:r>
            <a:r>
              <a:rPr lang="lv-LV" sz="2600" dirty="0" smtClean="0">
                <a:latin typeface="Times New Roman" panose="02020603050405020304" pitchFamily="18" charset="0"/>
                <a:cs typeface="Times New Roman" panose="02020603050405020304" pitchFamily="18" charset="0"/>
              </a:rPr>
              <a:t>izrakstos (šajā </a:t>
            </a:r>
            <a:r>
              <a:rPr lang="lv-LV" sz="2600" dirty="0">
                <a:latin typeface="Times New Roman" panose="02020603050405020304" pitchFamily="18" charset="0"/>
                <a:cs typeface="Times New Roman" panose="02020603050405020304" pitchFamily="18" charset="0"/>
              </a:rPr>
              <a:t>ailē norāda arī kredītiestādes ieskaitītos procentu maksājumus personas </a:t>
            </a:r>
            <a:r>
              <a:rPr lang="lv-LV" sz="2600" dirty="0" smtClean="0">
                <a:latin typeface="Times New Roman" panose="02020603050405020304" pitchFamily="18" charset="0"/>
                <a:cs typeface="Times New Roman" panose="02020603050405020304" pitchFamily="18" charset="0"/>
              </a:rPr>
              <a:t>kontā).</a:t>
            </a:r>
            <a:endParaRPr lang="lv-LV" sz="2600" dirty="0">
              <a:latin typeface="Times New Roman" panose="02020603050405020304" pitchFamily="18" charset="0"/>
              <a:cs typeface="Times New Roman" panose="02020603050405020304" pitchFamily="18" charset="0"/>
            </a:endParaRPr>
          </a:p>
          <a:p>
            <a:pPr marL="0" indent="0" algn="just">
              <a:buNone/>
            </a:pPr>
            <a:r>
              <a:rPr lang="lv-LV" sz="1500" dirty="0">
                <a:latin typeface="Times New Roman" panose="02020603050405020304" pitchFamily="18" charset="0"/>
                <a:cs typeface="Times New Roman" panose="02020603050405020304" pitchFamily="18" charset="0"/>
              </a:rPr>
              <a:t> </a:t>
            </a:r>
          </a:p>
          <a:p>
            <a:pPr algn="just"/>
            <a:r>
              <a:rPr lang="lv-LV" b="1" dirty="0" smtClean="0">
                <a:solidFill>
                  <a:srgbClr val="0070C0"/>
                </a:solidFill>
                <a:latin typeface="Times New Roman" panose="02020603050405020304" pitchFamily="18" charset="0"/>
                <a:cs typeface="Times New Roman" panose="02020603050405020304" pitchFamily="18" charset="0"/>
              </a:rPr>
              <a:t>10.ailē</a:t>
            </a:r>
            <a:r>
              <a:rPr lang="lv-LV" dirty="0" smtClean="0">
                <a:solidFill>
                  <a:srgbClr val="0070C0"/>
                </a:solidFill>
                <a:latin typeface="Times New Roman" panose="02020603050405020304" pitchFamily="18" charset="0"/>
                <a:cs typeface="Times New Roman" panose="02020603050405020304" pitchFamily="18" charset="0"/>
              </a:rPr>
              <a:t> </a:t>
            </a:r>
            <a:r>
              <a:rPr lang="lv-LV" b="1" dirty="0">
                <a:solidFill>
                  <a:srgbClr val="0070C0"/>
                </a:solidFill>
                <a:latin typeface="Times New Roman" panose="02020603050405020304" pitchFamily="18" charset="0"/>
                <a:cs typeface="Times New Roman" panose="02020603050405020304" pitchFamily="18" charset="0"/>
              </a:rPr>
              <a:t>“Kredītiestāžu konti,</a:t>
            </a:r>
            <a:r>
              <a:rPr lang="lv-LV" i="1" dirty="0">
                <a:solidFill>
                  <a:srgbClr val="0070C0"/>
                </a:solidFill>
                <a:latin typeface="Times New Roman" panose="02020603050405020304" pitchFamily="18" charset="0"/>
                <a:cs typeface="Times New Roman" panose="02020603050405020304" pitchFamily="18" charset="0"/>
              </a:rPr>
              <a:t> euro</a:t>
            </a:r>
            <a:r>
              <a:rPr lang="lv-LV" b="1" dirty="0">
                <a:solidFill>
                  <a:srgbClr val="0070C0"/>
                </a:solidFill>
                <a:latin typeface="Times New Roman" panose="02020603050405020304" pitchFamily="18" charset="0"/>
                <a:cs typeface="Times New Roman" panose="02020603050405020304" pitchFamily="18" charset="0"/>
              </a:rPr>
              <a:t>, izsniegts”</a:t>
            </a:r>
            <a:r>
              <a:rPr lang="lv-LV" dirty="0">
                <a:solidFill>
                  <a:srgbClr val="0070C0"/>
                </a:solidFill>
                <a:latin typeface="Times New Roman" panose="02020603050405020304" pitchFamily="18" charset="0"/>
                <a:cs typeface="Times New Roman" panose="02020603050405020304" pitchFamily="18" charset="0"/>
              </a:rPr>
              <a:t> </a:t>
            </a:r>
            <a:r>
              <a:rPr lang="lv-LV" sz="2600" dirty="0">
                <a:latin typeface="Times New Roman" panose="02020603050405020304" pitchFamily="18" charset="0"/>
                <a:cs typeface="Times New Roman" panose="02020603050405020304" pitchFamily="18" charset="0"/>
              </a:rPr>
              <a:t>norāda darījuma partneriem no kredītiestāžu kontiem pārskaitīto vai pašas personas skaidrā naudā izņemto naudu, kā arī kredītiestāžu atskaitīto samaksu par sniegtajiem pakalpojumiem. Arī šīs summas un atlikumi žurnālā ir vienādi ar kredītiestāžu kontu izrakstos norādītajām summām un atlikumiem. </a:t>
            </a:r>
            <a:endParaRPr lang="lv-LV" dirty="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19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484784"/>
            <a:ext cx="8077200" cy="5112568"/>
          </a:xfrm>
        </p:spPr>
        <p:txBody>
          <a:bodyPr>
            <a:normAutofit fontScale="92500" lnSpcReduction="10000"/>
          </a:bodyPr>
          <a:lstStyle/>
          <a:p>
            <a:pPr algn="just"/>
            <a:r>
              <a:rPr lang="lv-LV" sz="1800" b="1" dirty="0">
                <a:solidFill>
                  <a:srgbClr val="0070C0"/>
                </a:solidFill>
                <a:latin typeface="Times New Roman" panose="02020603050405020304" pitchFamily="18" charset="0"/>
                <a:cs typeface="Times New Roman" panose="02020603050405020304" pitchFamily="18" charset="0"/>
              </a:rPr>
              <a:t>11</a:t>
            </a:r>
            <a:r>
              <a:rPr lang="lv-LV" sz="1800" dirty="0">
                <a:solidFill>
                  <a:srgbClr val="0070C0"/>
                </a:solidFill>
                <a:latin typeface="Times New Roman" panose="02020603050405020304" pitchFamily="18" charset="0"/>
                <a:cs typeface="Times New Roman" panose="02020603050405020304" pitchFamily="18" charset="0"/>
              </a:rPr>
              <a:t>.</a:t>
            </a:r>
            <a:r>
              <a:rPr lang="lv-LV" sz="1800" b="1" dirty="0">
                <a:solidFill>
                  <a:srgbClr val="0070C0"/>
                </a:solidFill>
                <a:latin typeface="Times New Roman" panose="02020603050405020304" pitchFamily="18" charset="0"/>
                <a:cs typeface="Times New Roman" panose="02020603050405020304" pitchFamily="18" charset="0"/>
              </a:rPr>
              <a:t>ailē “Citi maksāšanas līdzekļi, </a:t>
            </a:r>
            <a:r>
              <a:rPr lang="lv-LV" sz="1800" i="1" dirty="0">
                <a:solidFill>
                  <a:srgbClr val="0070C0"/>
                </a:solidFill>
                <a:latin typeface="Times New Roman" panose="02020603050405020304" pitchFamily="18" charset="0"/>
                <a:cs typeface="Times New Roman" panose="02020603050405020304" pitchFamily="18" charset="0"/>
              </a:rPr>
              <a:t>euro,</a:t>
            </a:r>
            <a:r>
              <a:rPr lang="lv-LV" sz="1800" b="1" dirty="0">
                <a:solidFill>
                  <a:srgbClr val="0070C0"/>
                </a:solidFill>
                <a:latin typeface="Times New Roman" panose="02020603050405020304" pitchFamily="18" charset="0"/>
                <a:cs typeface="Times New Roman" panose="02020603050405020304" pitchFamily="18" charset="0"/>
              </a:rPr>
              <a:t> saņemts”</a:t>
            </a:r>
            <a:r>
              <a:rPr lang="lv-LV" sz="1800" dirty="0">
                <a:solidFill>
                  <a:srgbClr val="0070C0"/>
                </a:solidFill>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norāda ieņēmumus, kas iegūti nevis naudā, bet citās lietās vai pakalpojumu veidā, piemēram, maiņas un ieskaita darījumus, kā arī mantiskos dāvinājumus u.c. Ja persona ar darījuma partneri vienojas, ka samaksa par veikto saimniecisko darījumu tiks veikta, izmantojot citu maksāšanas veidu, nevis naudu, šajā ailē norāda attiecīgā maksāšanas veida vērtību naudas izteiksmē</a:t>
            </a:r>
            <a:r>
              <a:rPr lang="lv-LV" sz="1800" dirty="0" smtClean="0">
                <a:latin typeface="Times New Roman" panose="02020603050405020304" pitchFamily="18" charset="0"/>
                <a:cs typeface="Times New Roman" panose="02020603050405020304" pitchFamily="18" charset="0"/>
              </a:rPr>
              <a:t>.</a:t>
            </a:r>
          </a:p>
          <a:p>
            <a:pPr marL="0" indent="0" algn="just">
              <a:buNone/>
            </a:pPr>
            <a:r>
              <a:rPr lang="lv-LV" sz="1800" i="1" u="sng" dirty="0" smtClean="0">
                <a:solidFill>
                  <a:srgbClr val="0070C0"/>
                </a:solidFill>
                <a:latin typeface="Times New Roman" panose="02020603050405020304" pitchFamily="18" charset="0"/>
                <a:cs typeface="Times New Roman" panose="02020603050405020304" pitchFamily="18" charset="0"/>
              </a:rPr>
              <a:t>Piemēram</a:t>
            </a:r>
            <a:r>
              <a:rPr lang="lv-LV" sz="1800" i="1" dirty="0" smtClean="0">
                <a:solidFill>
                  <a:srgbClr val="00B0F0"/>
                </a:solidFill>
                <a:latin typeface="Times New Roman" panose="02020603050405020304" pitchFamily="18" charset="0"/>
                <a:cs typeface="Times New Roman" panose="02020603050405020304" pitchFamily="18" charset="0"/>
              </a:rPr>
              <a:t>, </a:t>
            </a:r>
            <a:r>
              <a:rPr lang="lv-LV" sz="2200" b="1" i="1" dirty="0" smtClean="0">
                <a:solidFill>
                  <a:srgbClr val="002060"/>
                </a:solidFill>
                <a:latin typeface="Times New Roman" panose="02020603050405020304" pitchFamily="18" charset="0"/>
                <a:cs typeface="Times New Roman" panose="02020603050405020304" pitchFamily="18" charset="0"/>
              </a:rPr>
              <a:t>ja persona </a:t>
            </a:r>
            <a:r>
              <a:rPr lang="lv-LV" sz="2200" b="1" i="1" dirty="0">
                <a:solidFill>
                  <a:srgbClr val="002060"/>
                </a:solidFill>
                <a:latin typeface="Times New Roman" panose="02020603050405020304" pitchFamily="18" charset="0"/>
                <a:cs typeface="Times New Roman" panose="02020603050405020304" pitchFamily="18" charset="0"/>
              </a:rPr>
              <a:t>dāvanas veidā no fiziskas personas saņem datoru (pamatlīdzekli), kuru turpmāk izmantos saimnieciskajā darbībā, un dāvinājuma līgumā norādītā datora vērtība ir 300 EUR, šo summu žurnālā norāda šādi: </a:t>
            </a:r>
          </a:p>
          <a:p>
            <a:pPr algn="just"/>
            <a:endParaRPr lang="lv-LV" sz="1800" dirty="0" smtClean="0">
              <a:latin typeface="Times New Roman" panose="02020603050405020304" pitchFamily="18" charset="0"/>
              <a:cs typeface="Times New Roman" panose="02020603050405020304" pitchFamily="18" charset="0"/>
            </a:endParaRPr>
          </a:p>
          <a:p>
            <a:pPr algn="just"/>
            <a:endParaRPr lang="lv-LV" sz="1800" dirty="0">
              <a:latin typeface="Times New Roman" panose="02020603050405020304" pitchFamily="18" charset="0"/>
              <a:cs typeface="Times New Roman" panose="02020603050405020304" pitchFamily="18" charset="0"/>
            </a:endParaRPr>
          </a:p>
          <a:p>
            <a:endParaRPr lang="lv-LV" sz="1800" b="1" dirty="0" smtClean="0"/>
          </a:p>
          <a:p>
            <a:endParaRPr lang="lv-LV" sz="1800" b="1" dirty="0" smtClean="0"/>
          </a:p>
          <a:p>
            <a:endParaRPr lang="lv-LV" sz="900" b="1" dirty="0"/>
          </a:p>
          <a:p>
            <a:pPr algn="just"/>
            <a:r>
              <a:rPr lang="lv-LV" sz="1800" b="1" dirty="0" smtClean="0">
                <a:solidFill>
                  <a:srgbClr val="0070C0"/>
                </a:solidFill>
                <a:latin typeface="Times New Roman" panose="02020603050405020304" pitchFamily="18" charset="0"/>
                <a:cs typeface="Times New Roman" panose="02020603050405020304" pitchFamily="18" charset="0"/>
              </a:rPr>
              <a:t>12.ailē</a:t>
            </a:r>
            <a:r>
              <a:rPr lang="lv-LV" sz="1800" dirty="0" smtClean="0">
                <a:solidFill>
                  <a:srgbClr val="0070C0"/>
                </a:solidFill>
                <a:latin typeface="Times New Roman" panose="02020603050405020304" pitchFamily="18" charset="0"/>
                <a:cs typeface="Times New Roman" panose="02020603050405020304" pitchFamily="18" charset="0"/>
              </a:rPr>
              <a:t> </a:t>
            </a:r>
            <a:r>
              <a:rPr lang="lv-LV" sz="1800" b="1" dirty="0">
                <a:solidFill>
                  <a:srgbClr val="0070C0"/>
                </a:solidFill>
                <a:latin typeface="Times New Roman" panose="02020603050405020304" pitchFamily="18" charset="0"/>
                <a:cs typeface="Times New Roman" panose="02020603050405020304" pitchFamily="18" charset="0"/>
              </a:rPr>
              <a:t>“Citi maksāšanas līdzekļi,</a:t>
            </a:r>
            <a:r>
              <a:rPr lang="lv-LV" sz="1800" i="1" dirty="0">
                <a:solidFill>
                  <a:srgbClr val="0070C0"/>
                </a:solidFill>
                <a:latin typeface="Times New Roman" panose="02020603050405020304" pitchFamily="18" charset="0"/>
                <a:cs typeface="Times New Roman" panose="02020603050405020304" pitchFamily="18" charset="0"/>
              </a:rPr>
              <a:t> euro</a:t>
            </a:r>
            <a:r>
              <a:rPr lang="lv-LV" sz="1800" dirty="0">
                <a:solidFill>
                  <a:srgbClr val="0070C0"/>
                </a:solidFill>
                <a:latin typeface="Times New Roman" panose="02020603050405020304" pitchFamily="18" charset="0"/>
                <a:cs typeface="Times New Roman" panose="02020603050405020304" pitchFamily="18" charset="0"/>
              </a:rPr>
              <a:t> </a:t>
            </a:r>
            <a:r>
              <a:rPr lang="lv-LV" sz="1800" b="1" dirty="0">
                <a:solidFill>
                  <a:srgbClr val="0070C0"/>
                </a:solidFill>
                <a:latin typeface="Times New Roman" panose="02020603050405020304" pitchFamily="18" charset="0"/>
                <a:cs typeface="Times New Roman" panose="02020603050405020304" pitchFamily="18" charset="0"/>
              </a:rPr>
              <a:t>izsniegts”</a:t>
            </a:r>
            <a:r>
              <a:rPr lang="lv-LV" sz="1800" dirty="0">
                <a:solidFill>
                  <a:srgbClr val="0070C0"/>
                </a:solidFill>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norāda izdevumus, kas izdarīti nevis naudā, bet citās lietās vai pakalpojumu veidā. Citi maksāšanas veidi var būt, piemēram, maiņas, ieskaita darījumi, mantiskie dāvinājumi u.c</a:t>
            </a:r>
            <a:r>
              <a:rPr lang="lv-LV" sz="1800" dirty="0" smtClean="0">
                <a:latin typeface="Times New Roman" panose="02020603050405020304" pitchFamily="18" charset="0"/>
                <a:cs typeface="Times New Roman" panose="02020603050405020304" pitchFamily="18" charset="0"/>
              </a:rPr>
              <a:t>.( arī </a:t>
            </a:r>
            <a:r>
              <a:rPr lang="lv-LV" sz="1800" dirty="0">
                <a:latin typeface="Times New Roman" panose="02020603050405020304" pitchFamily="18" charset="0"/>
                <a:cs typeface="Times New Roman" panose="02020603050405020304" pitchFamily="18" charset="0"/>
              </a:rPr>
              <a:t>šajā ailē maksāšanas veida vērtību norāda naudas </a:t>
            </a:r>
            <a:r>
              <a:rPr lang="lv-LV" sz="1800" dirty="0" smtClean="0">
                <a:latin typeface="Times New Roman" panose="02020603050405020304" pitchFamily="18" charset="0"/>
                <a:cs typeface="Times New Roman" panose="02020603050405020304" pitchFamily="18" charset="0"/>
              </a:rPr>
              <a:t>izteiksmē).</a:t>
            </a:r>
            <a:endParaRPr lang="lv-LV" sz="1800" dirty="0">
              <a:latin typeface="Times New Roman" panose="02020603050405020304" pitchFamily="18" charset="0"/>
              <a:cs typeface="Times New Roman" panose="02020603050405020304" pitchFamily="18" charset="0"/>
            </a:endParaRPr>
          </a:p>
          <a:p>
            <a:pPr marL="0" indent="0" algn="just">
              <a:buNone/>
            </a:pPr>
            <a:endParaRPr lang="lv-LV" sz="1800" dirty="0">
              <a:latin typeface="Times New Roman" panose="02020603050405020304" pitchFamily="18" charset="0"/>
              <a:cs typeface="Times New Roman" panose="02020603050405020304" pitchFamily="18" charset="0"/>
            </a:endParaRPr>
          </a:p>
          <a:p>
            <a:pPr algn="just"/>
            <a:endParaRPr lang="lv-LV"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54028453"/>
              </p:ext>
            </p:extLst>
          </p:nvPr>
        </p:nvGraphicFramePr>
        <p:xfrm>
          <a:off x="1547664" y="3933056"/>
          <a:ext cx="6696743" cy="936104"/>
        </p:xfrm>
        <a:graphic>
          <a:graphicData uri="http://schemas.openxmlformats.org/drawingml/2006/table">
            <a:tbl>
              <a:tblPr>
                <a:tableStyleId>{5C22544A-7EE6-4342-B048-85BDC9FD1C3A}</a:tableStyleId>
              </a:tblPr>
              <a:tblGrid>
                <a:gridCol w="2370003">
                  <a:extLst>
                    <a:ext uri="{9D8B030D-6E8A-4147-A177-3AD203B41FA5}">
                      <a16:colId xmlns:a16="http://schemas.microsoft.com/office/drawing/2014/main" val="20000"/>
                    </a:ext>
                  </a:extLst>
                </a:gridCol>
                <a:gridCol w="789382">
                  <a:extLst>
                    <a:ext uri="{9D8B030D-6E8A-4147-A177-3AD203B41FA5}">
                      <a16:colId xmlns:a16="http://schemas.microsoft.com/office/drawing/2014/main" val="20001"/>
                    </a:ext>
                  </a:extLst>
                </a:gridCol>
                <a:gridCol w="790311">
                  <a:extLst>
                    <a:ext uri="{9D8B030D-6E8A-4147-A177-3AD203B41FA5}">
                      <a16:colId xmlns:a16="http://schemas.microsoft.com/office/drawing/2014/main" val="20002"/>
                    </a:ext>
                  </a:extLst>
                </a:gridCol>
                <a:gridCol w="1315945">
                  <a:extLst>
                    <a:ext uri="{9D8B030D-6E8A-4147-A177-3AD203B41FA5}">
                      <a16:colId xmlns:a16="http://schemas.microsoft.com/office/drawing/2014/main" val="20003"/>
                    </a:ext>
                  </a:extLst>
                </a:gridCol>
                <a:gridCol w="1431102">
                  <a:extLst>
                    <a:ext uri="{9D8B030D-6E8A-4147-A177-3AD203B41FA5}">
                      <a16:colId xmlns:a16="http://schemas.microsoft.com/office/drawing/2014/main" val="20004"/>
                    </a:ext>
                  </a:extLst>
                </a:gridCol>
              </a:tblGrid>
              <a:tr h="312034">
                <a:tc>
                  <a:txBody>
                    <a:bodyPr/>
                    <a:lstStyle/>
                    <a:p>
                      <a:pPr algn="ctr">
                        <a:spcAft>
                          <a:spcPts val="0"/>
                        </a:spcAft>
                        <a:tabLst>
                          <a:tab pos="583565" algn="ctr"/>
                          <a:tab pos="1167130" algn="r"/>
                        </a:tabLst>
                      </a:pPr>
                      <a:r>
                        <a:rPr lang="lv-LV" sz="1800" dirty="0">
                          <a:solidFill>
                            <a:schemeClr val="tx1"/>
                          </a:solidFill>
                          <a:effectLst/>
                          <a:latin typeface="Times New Roman" panose="02020603050405020304" pitchFamily="18" charset="0"/>
                          <a:cs typeface="Times New Roman" panose="02020603050405020304" pitchFamily="18" charset="0"/>
                        </a:rPr>
                        <a:t>5</a:t>
                      </a:r>
                      <a:endParaRPr lang="lv-LV"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solidFill>
                            <a:schemeClr val="tx1"/>
                          </a:solidFill>
                          <a:effectLst/>
                          <a:latin typeface="Times New Roman" panose="02020603050405020304" pitchFamily="18" charset="0"/>
                          <a:cs typeface="Times New Roman" panose="02020603050405020304" pitchFamily="18" charset="0"/>
                        </a:rPr>
                        <a:t>11</a:t>
                      </a:r>
                      <a:endParaRPr lang="lv-LV"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solidFill>
                            <a:schemeClr val="tx1"/>
                          </a:solidFill>
                          <a:effectLst/>
                          <a:latin typeface="Times New Roman" panose="02020603050405020304" pitchFamily="18" charset="0"/>
                          <a:cs typeface="Times New Roman" panose="02020603050405020304" pitchFamily="18" charset="0"/>
                        </a:rPr>
                        <a:t>12</a:t>
                      </a:r>
                      <a:endParaRPr lang="lv-LV"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solidFill>
                            <a:schemeClr val="tx1"/>
                          </a:solidFill>
                          <a:effectLst/>
                          <a:latin typeface="Times New Roman" panose="02020603050405020304" pitchFamily="18" charset="0"/>
                          <a:cs typeface="Times New Roman" panose="02020603050405020304" pitchFamily="18" charset="0"/>
                        </a:rPr>
                        <a:t>17</a:t>
                      </a:r>
                      <a:endParaRPr lang="lv-LV"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solidFill>
                            <a:schemeClr val="tx1"/>
                          </a:solidFill>
                          <a:effectLst/>
                          <a:latin typeface="Times New Roman" panose="02020603050405020304" pitchFamily="18" charset="0"/>
                          <a:cs typeface="Times New Roman" panose="02020603050405020304" pitchFamily="18" charset="0"/>
                        </a:rPr>
                        <a:t>18</a:t>
                      </a:r>
                      <a:endParaRPr lang="lv-LV"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624070">
                <a:tc>
                  <a:txBody>
                    <a:bodyPr/>
                    <a:lstStyle/>
                    <a:p>
                      <a:pPr>
                        <a:spcAft>
                          <a:spcPts val="0"/>
                        </a:spcAft>
                      </a:pPr>
                      <a:r>
                        <a:rPr lang="lv-LV" sz="1800" dirty="0">
                          <a:effectLst/>
                          <a:latin typeface="Times New Roman" panose="02020603050405020304" pitchFamily="18" charset="0"/>
                          <a:cs typeface="Times New Roman" panose="02020603050405020304" pitchFamily="18" charset="0"/>
                        </a:rPr>
                        <a:t>Saņemta dāvana – dators</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 </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769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5576" y="1340768"/>
            <a:ext cx="8077200" cy="5112567"/>
          </a:xfrm>
        </p:spPr>
        <p:txBody>
          <a:bodyPr>
            <a:normAutofit/>
          </a:bodyPr>
          <a:lstStyle/>
          <a:p>
            <a:pPr algn="just"/>
            <a:r>
              <a:rPr lang="lv-LV" sz="2000" b="1" dirty="0">
                <a:solidFill>
                  <a:srgbClr val="0070C0"/>
                </a:solidFill>
                <a:latin typeface="Times New Roman" panose="02020603050405020304" pitchFamily="18" charset="0"/>
                <a:cs typeface="Times New Roman" panose="02020603050405020304" pitchFamily="18" charset="0"/>
              </a:rPr>
              <a:t>13.ailē</a:t>
            </a:r>
            <a:r>
              <a:rPr lang="lv-LV" sz="2000" dirty="0">
                <a:solidFill>
                  <a:srgbClr val="0070C0"/>
                </a:solidFill>
                <a:latin typeface="Times New Roman" panose="02020603050405020304" pitchFamily="18" charset="0"/>
                <a:cs typeface="Times New Roman" panose="02020603050405020304" pitchFamily="18" charset="0"/>
              </a:rPr>
              <a:t> </a:t>
            </a:r>
            <a:r>
              <a:rPr lang="lv-LV" sz="2000" b="1" dirty="0">
                <a:solidFill>
                  <a:srgbClr val="0070C0"/>
                </a:solidFill>
                <a:latin typeface="Times New Roman" panose="02020603050405020304" pitchFamily="18" charset="0"/>
                <a:cs typeface="Times New Roman" panose="02020603050405020304" pitchFamily="18" charset="0"/>
              </a:rPr>
              <a:t>“Ieņēmumi no lauksaimnieciskās ražošanas”</a:t>
            </a:r>
            <a:r>
              <a:rPr lang="lv-LV" sz="2000" dirty="0">
                <a:solidFill>
                  <a:srgbClr val="0070C0"/>
                </a:solidFill>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norāda ieņēmumus no lauksaimnieciskās (augkopības, lopkopības, iekšējo ūdeņu zivsaimniecības un dārzkopības) ražošanas, iekšējo ūdeņu zivsaimniecības un lauku tūrisma, kā arī saņemto pievienotās vērtības nodokļa (turpmāk – PVN) kompensāciju.</a:t>
            </a:r>
          </a:p>
          <a:p>
            <a:pPr marL="0" indent="0" algn="just">
              <a:buNone/>
            </a:pPr>
            <a:r>
              <a:rPr lang="lv-LV" sz="1800" i="1" dirty="0" smtClean="0">
                <a:latin typeface="Times New Roman" panose="02020603050405020304" pitchFamily="18" charset="0"/>
                <a:cs typeface="Times New Roman" panose="02020603050405020304" pitchFamily="18" charset="0"/>
              </a:rPr>
              <a:t>	</a:t>
            </a:r>
            <a:r>
              <a:rPr lang="lv-LV" sz="2000" b="1" i="1" dirty="0" smtClean="0">
                <a:latin typeface="Times New Roman" panose="02020603050405020304" pitchFamily="18" charset="0"/>
                <a:cs typeface="Times New Roman" panose="02020603050405020304" pitchFamily="18" charset="0"/>
              </a:rPr>
              <a:t>Ieņēmumos </a:t>
            </a:r>
            <a:r>
              <a:rPr lang="lv-LV" sz="2000" b="1" i="1" dirty="0">
                <a:latin typeface="Times New Roman" panose="02020603050405020304" pitchFamily="18" charset="0"/>
                <a:cs typeface="Times New Roman" panose="02020603050405020304" pitchFamily="18" charset="0"/>
              </a:rPr>
              <a:t>no lauksaimnieciskās ražošanas nenorāda summas, kas saņemtas kā valsts atbalsts lauksaimniecībai vai Eiropas Savienības atbalsts lauksaimniecībai un lauku </a:t>
            </a:r>
            <a:r>
              <a:rPr lang="lv-LV" sz="2000" b="1" i="1" dirty="0" smtClean="0">
                <a:latin typeface="Times New Roman" panose="02020603050405020304" pitchFamily="18" charset="0"/>
                <a:cs typeface="Times New Roman" panose="02020603050405020304" pitchFamily="18" charset="0"/>
              </a:rPr>
              <a:t>attīstībai.</a:t>
            </a:r>
          </a:p>
          <a:p>
            <a:pPr marL="0" indent="0" algn="just">
              <a:buNone/>
            </a:pPr>
            <a:endParaRPr lang="lv-LV" sz="900" i="1" dirty="0" smtClean="0">
              <a:latin typeface="Times New Roman" panose="02020603050405020304" pitchFamily="18" charset="0"/>
              <a:cs typeface="Times New Roman" panose="02020603050405020304" pitchFamily="18" charset="0"/>
            </a:endParaRPr>
          </a:p>
          <a:p>
            <a:pPr marL="0" indent="0" algn="just">
              <a:buNone/>
            </a:pPr>
            <a:r>
              <a:rPr lang="lv-LV" sz="1800" i="1" u="sng" dirty="0" smtClean="0">
                <a:solidFill>
                  <a:srgbClr val="0070C0"/>
                </a:solidFill>
                <a:latin typeface="Times New Roman" panose="02020603050405020304" pitchFamily="18" charset="0"/>
                <a:cs typeface="Times New Roman" panose="02020603050405020304" pitchFamily="18" charset="0"/>
              </a:rPr>
              <a:t>Piemēram</a:t>
            </a:r>
            <a:r>
              <a:rPr lang="lv-LV" sz="1800" b="1" i="1" u="sng" dirty="0" smtClean="0">
                <a:solidFill>
                  <a:srgbClr val="002060"/>
                </a:solidFill>
                <a:latin typeface="Times New Roman" panose="02020603050405020304" pitchFamily="18" charset="0"/>
                <a:cs typeface="Times New Roman" panose="02020603050405020304" pitchFamily="18" charset="0"/>
              </a:rPr>
              <a:t>,</a:t>
            </a:r>
            <a:r>
              <a:rPr lang="lv-LV" sz="1800" b="1" i="1" dirty="0" smtClean="0">
                <a:solidFill>
                  <a:srgbClr val="002060"/>
                </a:solidFill>
                <a:latin typeface="Times New Roman" panose="02020603050405020304" pitchFamily="18" charset="0"/>
                <a:cs typeface="Times New Roman" panose="02020603050405020304" pitchFamily="18" charset="0"/>
              </a:rPr>
              <a:t> ja persona </a:t>
            </a:r>
            <a:r>
              <a:rPr lang="lv-LV" sz="1800" b="1" i="1" dirty="0">
                <a:solidFill>
                  <a:srgbClr val="002060"/>
                </a:solidFill>
                <a:latin typeface="Times New Roman" panose="02020603050405020304" pitchFamily="18" charset="0"/>
                <a:cs typeface="Times New Roman" panose="02020603050405020304" pitchFamily="18" charset="0"/>
              </a:rPr>
              <a:t>(nodokļa maksātājs, kurš nav reģistrēts Valsts ieņēmumu dienesta PVN maksātāju reģistrā (turpmāk – nereģistrēts nodokļa maksātājs)) saņem samaksu par sniegtajiem lauku tūrisma pakalpojumiem 100 EUR, kas ieskaitīta kredītiestādes kontā, šo summu žurnālā norāda šādi</a:t>
            </a:r>
            <a:r>
              <a:rPr lang="lv-LV" sz="1800" b="1" i="1" dirty="0" smtClean="0">
                <a:solidFill>
                  <a:srgbClr val="002060"/>
                </a:solidFill>
                <a:latin typeface="Times New Roman" panose="02020603050405020304" pitchFamily="18" charset="0"/>
                <a:cs typeface="Times New Roman" panose="02020603050405020304" pitchFamily="18" charset="0"/>
              </a:rPr>
              <a:t>:</a:t>
            </a:r>
          </a:p>
          <a:p>
            <a:pPr marL="0" indent="0" algn="just">
              <a:buNone/>
            </a:pPr>
            <a:endParaRPr lang="lv-LV" sz="1800" i="1" dirty="0">
              <a:solidFill>
                <a:srgbClr val="00B0F0"/>
              </a:solidFill>
              <a:latin typeface="Times New Roman" panose="02020603050405020304" pitchFamily="18" charset="0"/>
              <a:cs typeface="Times New Roman" panose="02020603050405020304" pitchFamily="18" charset="0"/>
            </a:endParaRPr>
          </a:p>
          <a:p>
            <a:pPr algn="just"/>
            <a:endParaRPr lang="lv-LV" sz="1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27593183"/>
              </p:ext>
            </p:extLst>
          </p:nvPr>
        </p:nvGraphicFramePr>
        <p:xfrm>
          <a:off x="1187624" y="5348111"/>
          <a:ext cx="7200799" cy="961208"/>
        </p:xfrm>
        <a:graphic>
          <a:graphicData uri="http://schemas.openxmlformats.org/drawingml/2006/table">
            <a:tbl>
              <a:tblPr>
                <a:tableStyleId>{5C22544A-7EE6-4342-B048-85BDC9FD1C3A}</a:tableStyleId>
              </a:tblPr>
              <a:tblGrid>
                <a:gridCol w="1895315">
                  <a:extLst>
                    <a:ext uri="{9D8B030D-6E8A-4147-A177-3AD203B41FA5}">
                      <a16:colId xmlns:a16="http://schemas.microsoft.com/office/drawing/2014/main" val="20000"/>
                    </a:ext>
                  </a:extLst>
                </a:gridCol>
                <a:gridCol w="739952">
                  <a:extLst>
                    <a:ext uri="{9D8B030D-6E8A-4147-A177-3AD203B41FA5}">
                      <a16:colId xmlns:a16="http://schemas.microsoft.com/office/drawing/2014/main" val="20001"/>
                    </a:ext>
                  </a:extLst>
                </a:gridCol>
                <a:gridCol w="903720">
                  <a:extLst>
                    <a:ext uri="{9D8B030D-6E8A-4147-A177-3AD203B41FA5}">
                      <a16:colId xmlns:a16="http://schemas.microsoft.com/office/drawing/2014/main" val="20002"/>
                    </a:ext>
                  </a:extLst>
                </a:gridCol>
                <a:gridCol w="1809436">
                  <a:extLst>
                    <a:ext uri="{9D8B030D-6E8A-4147-A177-3AD203B41FA5}">
                      <a16:colId xmlns:a16="http://schemas.microsoft.com/office/drawing/2014/main" val="20003"/>
                    </a:ext>
                  </a:extLst>
                </a:gridCol>
                <a:gridCol w="1852376">
                  <a:extLst>
                    <a:ext uri="{9D8B030D-6E8A-4147-A177-3AD203B41FA5}">
                      <a16:colId xmlns:a16="http://schemas.microsoft.com/office/drawing/2014/main" val="20004"/>
                    </a:ext>
                  </a:extLst>
                </a:gridCol>
              </a:tblGrid>
              <a:tr h="249215">
                <a:tc>
                  <a:txBody>
                    <a:bodyPr/>
                    <a:lstStyle/>
                    <a:p>
                      <a:pPr algn="ctr">
                        <a:spcAft>
                          <a:spcPts val="0"/>
                        </a:spcAft>
                        <a:tabLst>
                          <a:tab pos="583565" algn="ctr"/>
                          <a:tab pos="1167130" algn="r"/>
                        </a:tabLst>
                      </a:pPr>
                      <a:r>
                        <a:rPr lang="lv-LV" sz="1800" dirty="0">
                          <a:effectLst/>
                          <a:latin typeface="Times New Roman" panose="02020603050405020304" pitchFamily="18" charset="0"/>
                          <a:cs typeface="Times New Roman" panose="02020603050405020304" pitchFamily="18" charset="0"/>
                        </a:rPr>
                        <a:t>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9</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13</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18</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686888">
                <a:tc>
                  <a:txBody>
                    <a:bodyPr/>
                    <a:lstStyle/>
                    <a:p>
                      <a:pPr>
                        <a:spcAft>
                          <a:spcPts val="0"/>
                        </a:spcAft>
                      </a:pPr>
                      <a:r>
                        <a:rPr lang="lv-LV" sz="1800" dirty="0">
                          <a:effectLst/>
                          <a:latin typeface="Times New Roman" panose="02020603050405020304" pitchFamily="18" charset="0"/>
                          <a:cs typeface="Times New Roman" panose="02020603050405020304" pitchFamily="18" charset="0"/>
                        </a:rPr>
                        <a:t>Ieskaitītā samaksa par pakalpojumu</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100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 </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100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100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4059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412776"/>
            <a:ext cx="8077200" cy="4968551"/>
          </a:xfrm>
        </p:spPr>
        <p:txBody>
          <a:bodyPr>
            <a:normAutofit/>
          </a:bodyPr>
          <a:lstStyle/>
          <a:p>
            <a:pPr algn="just"/>
            <a:r>
              <a:rPr lang="lv-LV" sz="2000" b="1" dirty="0">
                <a:solidFill>
                  <a:srgbClr val="0070C0"/>
                </a:solidFill>
                <a:latin typeface="Times New Roman" panose="02020603050405020304" pitchFamily="18" charset="0"/>
                <a:cs typeface="Times New Roman" panose="02020603050405020304" pitchFamily="18" charset="0"/>
              </a:rPr>
              <a:t>14.ailē</a:t>
            </a:r>
            <a:r>
              <a:rPr lang="lv-LV" sz="2000" dirty="0">
                <a:solidFill>
                  <a:srgbClr val="0070C0"/>
                </a:solidFill>
                <a:latin typeface="Times New Roman" panose="02020603050405020304" pitchFamily="18" charset="0"/>
                <a:cs typeface="Times New Roman" panose="02020603050405020304" pitchFamily="18" charset="0"/>
              </a:rPr>
              <a:t> </a:t>
            </a:r>
            <a:r>
              <a:rPr lang="lv-LV" sz="2000" b="1" dirty="0">
                <a:solidFill>
                  <a:srgbClr val="0070C0"/>
                </a:solidFill>
                <a:latin typeface="Times New Roman" panose="02020603050405020304" pitchFamily="18" charset="0"/>
                <a:cs typeface="Times New Roman" panose="02020603050405020304" pitchFamily="18" charset="0"/>
              </a:rPr>
              <a:t>“Ieņēmumi no citiem saimnieciskās darbības veidiem”</a:t>
            </a:r>
            <a:r>
              <a:rPr lang="lv-LV" sz="2000" dirty="0">
                <a:solidFill>
                  <a:srgbClr val="0070C0"/>
                </a:solidFill>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norāda ieņēmumus no citiem saimnieciskās darbības veidiem, kas nav saistīti ar lauksaimnieciskās produkcijas ražošanu un iekšējo ūdeņu zivsaimniecību un lauku tūrismu. Ja persona nodarbojas, piemēram, ar kokmateriālu pārdošanu, kosmetologa pakalpojumu sniegšanu, konditorejas izstrādājumu ražošanu u.c., ieņēmumus no saimnieciskās darbības norāda šajā ailē.</a:t>
            </a:r>
          </a:p>
          <a:p>
            <a:pPr marL="0" indent="0" algn="just">
              <a:buNone/>
            </a:pPr>
            <a:r>
              <a:rPr lang="lv-LV" sz="1800" i="1" u="sng" dirty="0" smtClean="0">
                <a:solidFill>
                  <a:srgbClr val="0070C0"/>
                </a:solidFill>
                <a:latin typeface="Times New Roman" panose="02020603050405020304" pitchFamily="18" charset="0"/>
                <a:cs typeface="Times New Roman" panose="02020603050405020304" pitchFamily="18" charset="0"/>
              </a:rPr>
              <a:t>Piemēram</a:t>
            </a:r>
            <a:r>
              <a:rPr lang="lv-LV" sz="2000" b="1" i="1" dirty="0" smtClean="0">
                <a:solidFill>
                  <a:srgbClr val="002060"/>
                </a:solidFill>
                <a:latin typeface="Times New Roman" panose="02020603050405020304" pitchFamily="18" charset="0"/>
                <a:cs typeface="Times New Roman" panose="02020603050405020304" pitchFamily="18" charset="0"/>
              </a:rPr>
              <a:t>, ja persona </a:t>
            </a:r>
            <a:r>
              <a:rPr lang="lv-LV" sz="2000" b="1" i="1" dirty="0">
                <a:solidFill>
                  <a:srgbClr val="002060"/>
                </a:solidFill>
                <a:latin typeface="Times New Roman" panose="02020603050405020304" pitchFamily="18" charset="0"/>
                <a:cs typeface="Times New Roman" panose="02020603050405020304" pitchFamily="18" charset="0"/>
              </a:rPr>
              <a:t>(nodokļa maksātājs, kurš reģistrēts Valsts ieņēmumu dienesta PVN maksātāju reģistrā (turpmāk – reģistrēts nodokļa maksātājs)) sniedz kosmetologa pakalpojumus un no klienta saņem samaksu skaidrā naudā 30,25 EUR, t.sk. PVN 5,25 EUR, žurnālā šo summu norāda </a:t>
            </a:r>
            <a:r>
              <a:rPr lang="lv-LV" sz="2000" b="1" i="1" dirty="0" smtClean="0">
                <a:solidFill>
                  <a:srgbClr val="002060"/>
                </a:solidFill>
                <a:latin typeface="Times New Roman" panose="02020603050405020304" pitchFamily="18" charset="0"/>
                <a:cs typeface="Times New Roman" panose="02020603050405020304" pitchFamily="18" charset="0"/>
              </a:rPr>
              <a:t>šādi</a:t>
            </a:r>
            <a:r>
              <a:rPr lang="lv-LV" sz="2000" b="1" i="1" dirty="0">
                <a:solidFill>
                  <a:srgbClr val="002060"/>
                </a:solidFill>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281706526"/>
              </p:ext>
            </p:extLst>
          </p:nvPr>
        </p:nvGraphicFramePr>
        <p:xfrm>
          <a:off x="1331640" y="5194678"/>
          <a:ext cx="7344815" cy="1289720"/>
        </p:xfrm>
        <a:graphic>
          <a:graphicData uri="http://schemas.openxmlformats.org/drawingml/2006/table">
            <a:tbl>
              <a:tblPr>
                <a:tableStyleId>{5C22544A-7EE6-4342-B048-85BDC9FD1C3A}</a:tableStyleId>
              </a:tblPr>
              <a:tblGrid>
                <a:gridCol w="1933221">
                  <a:extLst>
                    <a:ext uri="{9D8B030D-6E8A-4147-A177-3AD203B41FA5}">
                      <a16:colId xmlns:a16="http://schemas.microsoft.com/office/drawing/2014/main" val="20000"/>
                    </a:ext>
                  </a:extLst>
                </a:gridCol>
                <a:gridCol w="754751">
                  <a:extLst>
                    <a:ext uri="{9D8B030D-6E8A-4147-A177-3AD203B41FA5}">
                      <a16:colId xmlns:a16="http://schemas.microsoft.com/office/drawing/2014/main" val="20001"/>
                    </a:ext>
                  </a:extLst>
                </a:gridCol>
                <a:gridCol w="921794">
                  <a:extLst>
                    <a:ext uri="{9D8B030D-6E8A-4147-A177-3AD203B41FA5}">
                      <a16:colId xmlns:a16="http://schemas.microsoft.com/office/drawing/2014/main" val="20002"/>
                    </a:ext>
                  </a:extLst>
                </a:gridCol>
                <a:gridCol w="1299679">
                  <a:extLst>
                    <a:ext uri="{9D8B030D-6E8A-4147-A177-3AD203B41FA5}">
                      <a16:colId xmlns:a16="http://schemas.microsoft.com/office/drawing/2014/main" val="20003"/>
                    </a:ext>
                  </a:extLst>
                </a:gridCol>
                <a:gridCol w="1298660">
                  <a:extLst>
                    <a:ext uri="{9D8B030D-6E8A-4147-A177-3AD203B41FA5}">
                      <a16:colId xmlns:a16="http://schemas.microsoft.com/office/drawing/2014/main" val="20004"/>
                    </a:ext>
                  </a:extLst>
                </a:gridCol>
                <a:gridCol w="1136710">
                  <a:extLst>
                    <a:ext uri="{9D8B030D-6E8A-4147-A177-3AD203B41FA5}">
                      <a16:colId xmlns:a16="http://schemas.microsoft.com/office/drawing/2014/main" val="20005"/>
                    </a:ext>
                  </a:extLst>
                </a:gridCol>
              </a:tblGrid>
              <a:tr h="239798">
                <a:tc>
                  <a:txBody>
                    <a:bodyPr/>
                    <a:lstStyle/>
                    <a:p>
                      <a:pPr algn="ctr">
                        <a:spcAft>
                          <a:spcPts val="0"/>
                        </a:spcAft>
                        <a:tabLst>
                          <a:tab pos="583565" algn="ctr"/>
                          <a:tab pos="1167130" algn="r"/>
                        </a:tabLst>
                      </a:pPr>
                      <a:r>
                        <a:rPr lang="lv-LV" sz="1800" dirty="0">
                          <a:effectLst/>
                          <a:latin typeface="Times New Roman" panose="02020603050405020304" pitchFamily="18" charset="0"/>
                          <a:cs typeface="Times New Roman" panose="02020603050405020304" pitchFamily="18" charset="0"/>
                        </a:rPr>
                        <a:t>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7</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8</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14</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17</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18</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1015400">
                <a:tc>
                  <a:txBody>
                    <a:bodyPr/>
                    <a:lstStyle/>
                    <a:p>
                      <a:pPr>
                        <a:spcAft>
                          <a:spcPts val="0"/>
                        </a:spcAft>
                      </a:pPr>
                      <a:r>
                        <a:rPr lang="lv-LV" sz="1800" dirty="0">
                          <a:effectLst/>
                          <a:latin typeface="Times New Roman" panose="02020603050405020304" pitchFamily="18" charset="0"/>
                          <a:cs typeface="Times New Roman" panose="02020603050405020304" pitchFamily="18" charset="0"/>
                        </a:rPr>
                        <a:t>Saņemta samaksa par sniegto pakalpojumu</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30,25</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 </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25,00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5,25</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30,25</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022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Virsraksts 1"/>
          <p:cNvSpPr>
            <a:spLocks noGrp="1"/>
          </p:cNvSpPr>
          <p:nvPr>
            <p:ph type="title"/>
          </p:nvPr>
        </p:nvSpPr>
        <p:spPr>
          <a:xfrm>
            <a:off x="468313" y="620713"/>
            <a:ext cx="8229600" cy="1008062"/>
          </a:xfrm>
        </p:spPr>
        <p:txBody>
          <a:bodyPr>
            <a:normAutofit fontScale="90000"/>
          </a:bodyPr>
          <a:lstStyle/>
          <a:p>
            <a:pPr eaLnBrk="1" hangingPunct="1"/>
            <a:r>
              <a:rPr lang="lv-LV" altLang="lv-LV" sz="32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Nodoklis par ienākumiem no saimnieciskās darbības (23% no ienākuma) </a:t>
            </a:r>
          </a:p>
        </p:txBody>
      </p:sp>
      <p:sp>
        <p:nvSpPr>
          <p:cNvPr id="9219" name="Satura vietturis 2"/>
          <p:cNvSpPr>
            <a:spLocks noGrp="1"/>
          </p:cNvSpPr>
          <p:nvPr>
            <p:ph idx="1"/>
          </p:nvPr>
        </p:nvSpPr>
        <p:spPr>
          <a:xfrm>
            <a:off x="457200" y="1700213"/>
            <a:ext cx="8435280" cy="5041155"/>
          </a:xfrm>
        </p:spPr>
        <p:txBody>
          <a:bodyPr>
            <a:noAutofit/>
          </a:bodyPr>
          <a:lstStyle/>
          <a:p>
            <a:pPr algn="just" eaLnBrk="1" hangingPunct="1">
              <a:buFont typeface="Arial" charset="0"/>
              <a:buChar char="•"/>
            </a:pPr>
            <a:r>
              <a:rPr lang="lv-LV" altLang="lv-LV" sz="2600" dirty="0" smtClean="0">
                <a:latin typeface="Times New Roman" panose="02020603050405020304" pitchFamily="18" charset="0"/>
                <a:cs typeface="Times New Roman" panose="02020603050405020304" pitchFamily="18" charset="0"/>
              </a:rPr>
              <a:t>Ar iedzīvotāju ienākuma nodokli apliekamo ienākumu no saimnieciskās darbības nosaka kā ieņēmumu un ar to gūšanu saistīto izdevumu starpību;</a:t>
            </a:r>
          </a:p>
          <a:p>
            <a:pPr algn="just" eaLnBrk="1" hangingPunct="1">
              <a:buFont typeface="Arial" charset="0"/>
              <a:buChar char="•"/>
            </a:pPr>
            <a:r>
              <a:rPr lang="lv-LV" altLang="lv-LV" sz="2600" dirty="0" smtClean="0">
                <a:latin typeface="Times New Roman" panose="02020603050405020304" pitchFamily="18" charset="0"/>
                <a:cs typeface="Times New Roman" panose="02020603050405020304" pitchFamily="18" charset="0"/>
              </a:rPr>
              <a:t>Saimnieciskas darbības ieņēmumi un izdevumi, kas tiek ņemti vērā, aprēķinot ar iedzīvotāju ienākuma nodokli apliekamo ienākumu ir noteikti likuma “</a:t>
            </a:r>
            <a:r>
              <a:rPr lang="lv-LV" altLang="lv-LV" sz="2600" dirty="0" smtClean="0">
                <a:latin typeface="Times New Roman" panose="02020603050405020304" pitchFamily="18" charset="0"/>
                <a:cs typeface="Times New Roman" panose="02020603050405020304" pitchFamily="18" charset="0"/>
                <a:hlinkClick r:id="rId2"/>
              </a:rPr>
              <a:t>Par iedzīvotāju ienākuma nodokli</a:t>
            </a:r>
            <a:r>
              <a:rPr lang="lv-LV" altLang="lv-LV" sz="2600" dirty="0" smtClean="0">
                <a:latin typeface="Times New Roman" panose="02020603050405020304" pitchFamily="18" charset="0"/>
                <a:cs typeface="Times New Roman" panose="02020603050405020304" pitchFamily="18" charset="0"/>
              </a:rPr>
              <a:t>” 11.pantā,  11.</a:t>
            </a:r>
            <a:r>
              <a:rPr lang="lv-LV" altLang="lv-LV" sz="2600" baseline="30000" dirty="0" smtClean="0">
                <a:latin typeface="Times New Roman" panose="02020603050405020304" pitchFamily="18" charset="0"/>
                <a:cs typeface="Times New Roman" panose="02020603050405020304" pitchFamily="18" charset="0"/>
              </a:rPr>
              <a:t>5</a:t>
            </a:r>
            <a:r>
              <a:rPr lang="lv-LV" altLang="lv-LV" sz="2600" dirty="0" smtClean="0">
                <a:latin typeface="Times New Roman" panose="02020603050405020304" pitchFamily="18" charset="0"/>
                <a:cs typeface="Times New Roman" panose="02020603050405020304" pitchFamily="18" charset="0"/>
              </a:rPr>
              <a:t>pantā un </a:t>
            </a:r>
            <a:r>
              <a:rPr lang="lv-LV" altLang="lv-LV" sz="2600" dirty="0" smtClean="0">
                <a:latin typeface="Times New Roman" panose="02020603050405020304" pitchFamily="18" charset="0"/>
                <a:cs typeface="Times New Roman" panose="02020603050405020304" pitchFamily="18" charset="0"/>
                <a:hlinkClick r:id="rId3"/>
              </a:rPr>
              <a:t>Ministru kabineta 21.09.2010. noteikumos Nr.899</a:t>
            </a:r>
            <a:r>
              <a:rPr lang="lv-LV" altLang="lv-LV" sz="2600" i="1" dirty="0" smtClean="0">
                <a:latin typeface="Times New Roman" panose="02020603050405020304" pitchFamily="18" charset="0"/>
                <a:cs typeface="Times New Roman" panose="02020603050405020304" pitchFamily="18" charset="0"/>
                <a:hlinkClick r:id="rId3"/>
              </a:rPr>
              <a:t> ”Likuma "Par iedzīvotāju ienākuma nodokli" normu piemērošanas kārtība</a:t>
            </a:r>
            <a:r>
              <a:rPr lang="lv-LV" altLang="lv-LV" sz="2600" dirty="0" smtClean="0">
                <a:latin typeface="Times New Roman" panose="02020603050405020304" pitchFamily="18" charset="0"/>
                <a:cs typeface="Times New Roman" panose="02020603050405020304" pitchFamily="18" charset="0"/>
                <a:hlinkClick r:id="rId3"/>
              </a:rPr>
              <a:t>”</a:t>
            </a:r>
            <a:r>
              <a:rPr lang="lv-LV" altLang="lv-LV" sz="2600" dirty="0" smtClean="0">
                <a:latin typeface="Times New Roman" panose="02020603050405020304" pitchFamily="18" charset="0"/>
                <a:cs typeface="Times New Roman" panose="02020603050405020304" pitchFamily="18" charset="0"/>
              </a:rPr>
              <a:t>;</a:t>
            </a:r>
          </a:p>
          <a:p>
            <a:pPr algn="just" eaLnBrk="1" hangingPunct="1">
              <a:buFont typeface="Arial" charset="0"/>
              <a:buChar char="•"/>
            </a:pPr>
            <a:r>
              <a:rPr lang="lv-LV" altLang="lv-LV" sz="2600" dirty="0" smtClean="0">
                <a:latin typeface="Times New Roman" panose="02020603050405020304" pitchFamily="18" charset="0"/>
                <a:cs typeface="Times New Roman" panose="02020603050405020304" pitchFamily="18" charset="0"/>
              </a:rPr>
              <a:t>Nodokļa </a:t>
            </a:r>
            <a:r>
              <a:rPr lang="lv-LV" altLang="lv-LV" sz="2600" b="1" dirty="0" smtClean="0">
                <a:latin typeface="Times New Roman" panose="02020603050405020304" pitchFamily="18" charset="0"/>
                <a:cs typeface="Times New Roman" panose="02020603050405020304" pitchFamily="18" charset="0"/>
              </a:rPr>
              <a:t>likme</a:t>
            </a:r>
            <a:r>
              <a:rPr lang="lv-LV" altLang="lv-LV" sz="2600" dirty="0" smtClean="0">
                <a:latin typeface="Times New Roman" panose="02020603050405020304" pitchFamily="18" charset="0"/>
                <a:cs typeface="Times New Roman" panose="02020603050405020304" pitchFamily="18" charset="0"/>
              </a:rPr>
              <a:t>, ko maksā no saimnieciskās darbības ienākuma, </a:t>
            </a:r>
            <a:r>
              <a:rPr lang="lv-LV" altLang="lv-LV" sz="2600" b="1" dirty="0" smtClean="0">
                <a:latin typeface="Times New Roman" panose="02020603050405020304" pitchFamily="18" charset="0"/>
                <a:cs typeface="Times New Roman" panose="02020603050405020304" pitchFamily="18" charset="0"/>
              </a:rPr>
              <a:t>2016.gadā ir 23%</a:t>
            </a:r>
            <a:r>
              <a:rPr lang="lv-LV" altLang="lv-LV" sz="2600" dirty="0" smtClean="0">
                <a:latin typeface="Times New Roman" panose="02020603050405020304" pitchFamily="18" charset="0"/>
                <a:cs typeface="Times New Roman" panose="02020603050405020304" pitchFamily="18" charset="0"/>
              </a:rPr>
              <a:t>.</a:t>
            </a:r>
          </a:p>
        </p:txBody>
      </p:sp>
      <p:sp>
        <p:nvSpPr>
          <p:cNvPr id="4" name="Slaida numura vietturis 3"/>
          <p:cNvSpPr>
            <a:spLocks noGrp="1"/>
          </p:cNvSpPr>
          <p:nvPr>
            <p:ph type="sldNum" sz="quarter" idx="12"/>
          </p:nvPr>
        </p:nvSpPr>
        <p:spPr/>
        <p:txBody>
          <a:bodyPr/>
          <a:lstStyle/>
          <a:p>
            <a:pPr>
              <a:defRPr/>
            </a:pPr>
            <a:fld id="{B332E088-CB4F-45C7-9A47-8840F4DE04A1}" type="slidenum">
              <a:rPr lang="lv-LV">
                <a:effectLst>
                  <a:outerShdw blurRad="38100" dist="38100" dir="2700000" algn="tl">
                    <a:srgbClr val="000000">
                      <a:alpha val="43137"/>
                    </a:srgbClr>
                  </a:outerShdw>
                </a:effectLst>
              </a:rPr>
              <a:pPr>
                <a:defRPr/>
              </a:pPr>
              <a:t>2</a:t>
            </a:fld>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5263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5576" y="1340768"/>
            <a:ext cx="8077200" cy="5040559"/>
          </a:xfrm>
        </p:spPr>
        <p:txBody>
          <a:bodyPr>
            <a:normAutofit/>
          </a:bodyPr>
          <a:lstStyle/>
          <a:p>
            <a:pPr algn="just"/>
            <a:r>
              <a:rPr lang="lv-LV" sz="1800" b="1" dirty="0">
                <a:solidFill>
                  <a:srgbClr val="0070C0"/>
                </a:solidFill>
                <a:latin typeface="Times New Roman" panose="02020603050405020304" pitchFamily="18" charset="0"/>
                <a:cs typeface="Times New Roman" panose="02020603050405020304" pitchFamily="18" charset="0"/>
              </a:rPr>
              <a:t>15.ailē “Subsīdijas”</a:t>
            </a:r>
            <a:r>
              <a:rPr lang="lv-LV" sz="1800" dirty="0">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norāda summas, kas saņemtas kā valsts atbalsts lauksaimniecībai vai Eiropas Savienības atbalsts. </a:t>
            </a:r>
            <a:endParaRPr lang="lv-LV" sz="2000" dirty="0" smtClean="0">
              <a:latin typeface="Times New Roman" panose="02020603050405020304" pitchFamily="18" charset="0"/>
              <a:cs typeface="Times New Roman" panose="02020603050405020304" pitchFamily="18" charset="0"/>
            </a:endParaRPr>
          </a:p>
          <a:p>
            <a:pPr algn="just"/>
            <a:endParaRPr lang="lv-LV" sz="800" dirty="0">
              <a:latin typeface="Times New Roman" panose="02020603050405020304" pitchFamily="18" charset="0"/>
              <a:cs typeface="Times New Roman" panose="02020603050405020304" pitchFamily="18" charset="0"/>
            </a:endParaRPr>
          </a:p>
          <a:p>
            <a:pPr marL="0" indent="0" algn="just">
              <a:buNone/>
            </a:pPr>
            <a:r>
              <a:rPr lang="lv-LV" sz="1800" i="1" u="sng" dirty="0" smtClean="0">
                <a:solidFill>
                  <a:srgbClr val="0070C0"/>
                </a:solidFill>
                <a:latin typeface="Times New Roman" panose="02020603050405020304" pitchFamily="18" charset="0"/>
                <a:cs typeface="Times New Roman" panose="02020603050405020304" pitchFamily="18" charset="0"/>
              </a:rPr>
              <a:t>Piemēram</a:t>
            </a:r>
            <a:r>
              <a:rPr lang="lv-LV" sz="1800" i="1" dirty="0" smtClean="0">
                <a:solidFill>
                  <a:srgbClr val="00B0F0"/>
                </a:solidFill>
                <a:latin typeface="Times New Roman" panose="02020603050405020304" pitchFamily="18" charset="0"/>
                <a:cs typeface="Times New Roman" panose="02020603050405020304" pitchFamily="18" charset="0"/>
              </a:rPr>
              <a:t>, </a:t>
            </a:r>
            <a:r>
              <a:rPr lang="lv-LV" sz="2000" b="1" i="1" dirty="0" smtClean="0">
                <a:solidFill>
                  <a:srgbClr val="002060"/>
                </a:solidFill>
                <a:latin typeface="Times New Roman" panose="02020603050405020304" pitchFamily="18" charset="0"/>
                <a:cs typeface="Times New Roman" panose="02020603050405020304" pitchFamily="18" charset="0"/>
              </a:rPr>
              <a:t>ja persona</a:t>
            </a:r>
            <a:r>
              <a:rPr lang="lv-LV" sz="2000" b="1" i="1" dirty="0">
                <a:solidFill>
                  <a:srgbClr val="002060"/>
                </a:solidFill>
                <a:latin typeface="Times New Roman" panose="02020603050405020304" pitchFamily="18" charset="0"/>
                <a:cs typeface="Times New Roman" panose="02020603050405020304" pitchFamily="18" charset="0"/>
              </a:rPr>
              <a:t>, kas nodarbojas ar lauksaimniecības produkcijas ražošanu, piedalās Eiropas Savienības atbalsta pasākumā “Atbalsts jaunajiem lauksaimniekiem” un saņem Eiropas Savienības atbalsta summu 3000 EUR, kura atbilstoši atbalsta nosacījumiem piešķirta, lai kompensētu traktora iegādes izdevumus.</a:t>
            </a:r>
          </a:p>
          <a:p>
            <a:pPr marL="0" indent="0" algn="just">
              <a:buNone/>
            </a:pPr>
            <a:r>
              <a:rPr lang="lv-LV" sz="2000" b="1" i="1" dirty="0">
                <a:solidFill>
                  <a:srgbClr val="002060"/>
                </a:solidFill>
                <a:latin typeface="Times New Roman" panose="02020603050405020304" pitchFamily="18" charset="0"/>
                <a:cs typeface="Times New Roman" panose="02020603050405020304" pitchFamily="18" charset="0"/>
              </a:rPr>
              <a:t>Brīdī, kad saņem Eiropas Savienības atbalsta pasākuma “Atbalsts jaunajiem lauksaimniekiem” summu 3000 EUR, žurnālā šo summu norāda šādi</a:t>
            </a:r>
            <a:r>
              <a:rPr lang="lv-LV" sz="1800" i="1" dirty="0">
                <a:solidFill>
                  <a:srgbClr val="00B0F0"/>
                </a:solidFill>
                <a:latin typeface="Times New Roman" panose="02020603050405020304" pitchFamily="18" charset="0"/>
                <a:cs typeface="Times New Roman" panose="02020603050405020304" pitchFamily="18" charset="0"/>
              </a:rPr>
              <a:t>: </a:t>
            </a:r>
          </a:p>
          <a:p>
            <a:pPr marL="0" indent="0" algn="just">
              <a:buNone/>
            </a:pPr>
            <a:r>
              <a:rPr lang="lv-LV" sz="1800" i="1" dirty="0">
                <a:solidFill>
                  <a:srgbClr val="00B0F0"/>
                </a:solidFill>
                <a:latin typeface="Times New Roman" panose="02020603050405020304" pitchFamily="18" charset="0"/>
                <a:cs typeface="Times New Roman" panose="02020603050405020304" pitchFamily="18" charset="0"/>
              </a:rPr>
              <a:t/>
            </a:r>
            <a:br>
              <a:rPr lang="lv-LV" sz="1800" i="1" dirty="0">
                <a:solidFill>
                  <a:srgbClr val="00B0F0"/>
                </a:solidFill>
                <a:latin typeface="Times New Roman" panose="02020603050405020304" pitchFamily="18" charset="0"/>
                <a:cs typeface="Times New Roman" panose="02020603050405020304" pitchFamily="18" charset="0"/>
              </a:rPr>
            </a:br>
            <a:endParaRPr lang="lv-LV" sz="1800" i="1" dirty="0">
              <a:solidFill>
                <a:srgbClr val="00B0F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87890439"/>
              </p:ext>
            </p:extLst>
          </p:nvPr>
        </p:nvGraphicFramePr>
        <p:xfrm>
          <a:off x="1331638" y="4986194"/>
          <a:ext cx="7128793" cy="1035093"/>
        </p:xfrm>
        <a:graphic>
          <a:graphicData uri="http://schemas.openxmlformats.org/drawingml/2006/table">
            <a:tbl>
              <a:tblPr>
                <a:tableStyleId>{5C22544A-7EE6-4342-B048-85BDC9FD1C3A}</a:tableStyleId>
              </a:tblPr>
              <a:tblGrid>
                <a:gridCol w="2689416">
                  <a:extLst>
                    <a:ext uri="{9D8B030D-6E8A-4147-A177-3AD203B41FA5}">
                      <a16:colId xmlns:a16="http://schemas.microsoft.com/office/drawing/2014/main" val="20000"/>
                    </a:ext>
                  </a:extLst>
                </a:gridCol>
                <a:gridCol w="1049977">
                  <a:extLst>
                    <a:ext uri="{9D8B030D-6E8A-4147-A177-3AD203B41FA5}">
                      <a16:colId xmlns:a16="http://schemas.microsoft.com/office/drawing/2014/main" val="20001"/>
                    </a:ext>
                  </a:extLst>
                </a:gridCol>
                <a:gridCol w="1808058">
                  <a:extLst>
                    <a:ext uri="{9D8B030D-6E8A-4147-A177-3AD203B41FA5}">
                      <a16:colId xmlns:a16="http://schemas.microsoft.com/office/drawing/2014/main" val="20002"/>
                    </a:ext>
                  </a:extLst>
                </a:gridCol>
                <a:gridCol w="1581342">
                  <a:extLst>
                    <a:ext uri="{9D8B030D-6E8A-4147-A177-3AD203B41FA5}">
                      <a16:colId xmlns:a16="http://schemas.microsoft.com/office/drawing/2014/main" val="20003"/>
                    </a:ext>
                  </a:extLst>
                </a:gridCol>
              </a:tblGrid>
              <a:tr h="247338">
                <a:tc>
                  <a:txBody>
                    <a:bodyPr/>
                    <a:lstStyle/>
                    <a:p>
                      <a:pPr algn="ctr">
                        <a:spcAft>
                          <a:spcPts val="0"/>
                        </a:spcAft>
                        <a:tabLst>
                          <a:tab pos="583565" algn="ctr"/>
                          <a:tab pos="1167130" algn="r"/>
                        </a:tabLst>
                      </a:pPr>
                      <a:r>
                        <a:rPr lang="lv-LV" sz="1800" dirty="0">
                          <a:effectLst/>
                          <a:latin typeface="Times New Roman" panose="02020603050405020304" pitchFamily="18" charset="0"/>
                          <a:cs typeface="Times New Roman" panose="02020603050405020304" pitchFamily="18" charset="0"/>
                        </a:rPr>
                        <a:t>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9</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18</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760773">
                <a:tc>
                  <a:txBody>
                    <a:bodyPr/>
                    <a:lstStyle/>
                    <a:p>
                      <a:pPr>
                        <a:spcAft>
                          <a:spcPts val="0"/>
                        </a:spcAft>
                      </a:pPr>
                      <a:r>
                        <a:rPr lang="lv-LV" sz="1800" dirty="0">
                          <a:effectLst/>
                          <a:latin typeface="Times New Roman" panose="02020603050405020304" pitchFamily="18" charset="0"/>
                          <a:cs typeface="Times New Roman" panose="02020603050405020304" pitchFamily="18" charset="0"/>
                        </a:rPr>
                        <a:t>Saņemta valsts un Eiropas Savienības atbalsta summa</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9403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412776"/>
            <a:ext cx="8077200" cy="4968551"/>
          </a:xfrm>
        </p:spPr>
        <p:txBody>
          <a:bodyPr>
            <a:normAutofit/>
          </a:bodyPr>
          <a:lstStyle/>
          <a:p>
            <a:pPr algn="just"/>
            <a:r>
              <a:rPr lang="lv-LV" sz="2000" b="1" dirty="0">
                <a:solidFill>
                  <a:srgbClr val="0070C0"/>
                </a:solidFill>
                <a:latin typeface="Times New Roman" panose="02020603050405020304" pitchFamily="18" charset="0"/>
                <a:cs typeface="Times New Roman" panose="02020603050405020304" pitchFamily="18" charset="0"/>
              </a:rPr>
              <a:t>16.ailē</a:t>
            </a:r>
            <a:r>
              <a:rPr lang="lv-LV" sz="2000" dirty="0">
                <a:solidFill>
                  <a:srgbClr val="0070C0"/>
                </a:solidFill>
                <a:latin typeface="Times New Roman" panose="02020603050405020304" pitchFamily="18" charset="0"/>
                <a:cs typeface="Times New Roman" panose="02020603050405020304" pitchFamily="18" charset="0"/>
              </a:rPr>
              <a:t> </a:t>
            </a:r>
            <a:r>
              <a:rPr lang="lv-LV" sz="2000" b="1" dirty="0">
                <a:solidFill>
                  <a:srgbClr val="0070C0"/>
                </a:solidFill>
                <a:latin typeface="Times New Roman" panose="02020603050405020304" pitchFamily="18" charset="0"/>
                <a:cs typeface="Times New Roman" panose="02020603050405020304" pitchFamily="18" charset="0"/>
              </a:rPr>
              <a:t>“Neapliekamie ienākumi”</a:t>
            </a:r>
            <a:r>
              <a:rPr lang="lv-LV" sz="2000" dirty="0">
                <a:solidFill>
                  <a:srgbClr val="0070C0"/>
                </a:solidFill>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norāda ar iedzīvotāju ienākuma nodokli neapliekamos ienākumus (palīdzību stihiskas nelaimes gadījumā vai citā ārkārtējā gadījumā, ja tā sniegta uz valsts vai pašvaldību pārvaldes institūciju lēmuma pamata u.c</a:t>
            </a:r>
            <a:r>
              <a:rPr lang="lv-LV" sz="2000" dirty="0" smtClean="0">
                <a:latin typeface="Times New Roman" panose="02020603050405020304" pitchFamily="18" charset="0"/>
                <a:cs typeface="Times New Roman" panose="02020603050405020304" pitchFamily="18" charset="0"/>
              </a:rPr>
              <a:t>.).</a:t>
            </a:r>
          </a:p>
          <a:p>
            <a:pPr algn="just"/>
            <a:endParaRPr lang="lv-LV" sz="1000" dirty="0">
              <a:latin typeface="Times New Roman" panose="02020603050405020304" pitchFamily="18" charset="0"/>
              <a:cs typeface="Times New Roman" panose="02020603050405020304" pitchFamily="18" charset="0"/>
            </a:endParaRPr>
          </a:p>
          <a:p>
            <a:pPr algn="just"/>
            <a:r>
              <a:rPr lang="lv-LV" sz="2000" b="1" dirty="0">
                <a:solidFill>
                  <a:srgbClr val="0070C0"/>
                </a:solidFill>
                <a:latin typeface="Times New Roman" panose="02020603050405020304" pitchFamily="18" charset="0"/>
                <a:cs typeface="Times New Roman" panose="02020603050405020304" pitchFamily="18" charset="0"/>
              </a:rPr>
              <a:t>17.ailē</a:t>
            </a:r>
            <a:r>
              <a:rPr lang="lv-LV" sz="2000" dirty="0">
                <a:solidFill>
                  <a:srgbClr val="0070C0"/>
                </a:solidFill>
                <a:latin typeface="Times New Roman" panose="02020603050405020304" pitchFamily="18" charset="0"/>
                <a:cs typeface="Times New Roman" panose="02020603050405020304" pitchFamily="18" charset="0"/>
              </a:rPr>
              <a:t> </a:t>
            </a:r>
            <a:r>
              <a:rPr lang="lv-LV" sz="2000" b="1" dirty="0">
                <a:solidFill>
                  <a:srgbClr val="0070C0"/>
                </a:solidFill>
                <a:latin typeface="Times New Roman" panose="02020603050405020304" pitchFamily="18" charset="0"/>
                <a:cs typeface="Times New Roman" panose="02020603050405020304" pitchFamily="18" charset="0"/>
              </a:rPr>
              <a:t>“Ieņēmumi, kas nav attiecināmi uz ienākuma nodokļa aprēķināšanu”</a:t>
            </a:r>
            <a:r>
              <a:rPr lang="lv-LV" sz="2000" dirty="0">
                <a:solidFill>
                  <a:srgbClr val="0070C0"/>
                </a:solidFill>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norāda saņemtos aizņēmumus, atdotos aizdevumus, aprēķinātās un no valsts budžeta atmaksātās PVN summas (tikai reģistrētiem nodokļa maksātājiem), personiskos ieguldījumus u.c</a:t>
            </a:r>
            <a:r>
              <a:rPr lang="lv-LV" sz="2000" dirty="0" smtClean="0">
                <a:latin typeface="Times New Roman" panose="02020603050405020304" pitchFamily="18" charset="0"/>
                <a:cs typeface="Times New Roman" panose="02020603050405020304" pitchFamily="18" charset="0"/>
              </a:rPr>
              <a:t>.</a:t>
            </a:r>
          </a:p>
          <a:p>
            <a:pPr algn="just"/>
            <a:endParaRPr lang="lv-LV" sz="1000" dirty="0">
              <a:latin typeface="Times New Roman" panose="02020603050405020304" pitchFamily="18" charset="0"/>
              <a:cs typeface="Times New Roman" panose="02020603050405020304" pitchFamily="18" charset="0"/>
            </a:endParaRPr>
          </a:p>
          <a:p>
            <a:pPr marL="0" indent="0" algn="just">
              <a:buNone/>
            </a:pPr>
            <a:r>
              <a:rPr lang="lv-LV" sz="2000" b="1" i="1" u="sng" dirty="0" smtClean="0">
                <a:solidFill>
                  <a:srgbClr val="002060"/>
                </a:solidFill>
                <a:latin typeface="Times New Roman" panose="02020603050405020304" pitchFamily="18" charset="0"/>
                <a:cs typeface="Times New Roman" panose="02020603050405020304" pitchFamily="18" charset="0"/>
              </a:rPr>
              <a:t>Piemēram</a:t>
            </a:r>
            <a:r>
              <a:rPr lang="lv-LV" sz="2000" b="1" i="1" dirty="0" smtClean="0">
                <a:solidFill>
                  <a:srgbClr val="002060"/>
                </a:solidFill>
                <a:latin typeface="Times New Roman" panose="02020603050405020304" pitchFamily="18" charset="0"/>
                <a:cs typeface="Times New Roman" panose="02020603050405020304" pitchFamily="18" charset="0"/>
              </a:rPr>
              <a:t>, ja persona </a:t>
            </a:r>
            <a:r>
              <a:rPr lang="lv-LV" sz="2000" b="1" i="1" dirty="0">
                <a:solidFill>
                  <a:srgbClr val="002060"/>
                </a:solidFill>
                <a:latin typeface="Times New Roman" panose="02020603050405020304" pitchFamily="18" charset="0"/>
                <a:cs typeface="Times New Roman" panose="02020603050405020304" pitchFamily="18" charset="0"/>
              </a:rPr>
              <a:t>savas saimnieciskās darbības nodrošināšanai iegulda savus personiskos naudas līdzekļus un skaidrā naudā kasē iemaksā 300 EUR, šo summu žurnālā norāda šādi</a:t>
            </a:r>
            <a:r>
              <a:rPr lang="lv-LV" sz="2000" b="1" i="1" dirty="0" smtClean="0">
                <a:solidFill>
                  <a:srgbClr val="002060"/>
                </a:solidFill>
                <a:latin typeface="Times New Roman" panose="02020603050405020304" pitchFamily="18" charset="0"/>
                <a:cs typeface="Times New Roman" panose="02020603050405020304" pitchFamily="18" charset="0"/>
              </a:rPr>
              <a:t>:</a:t>
            </a:r>
          </a:p>
          <a:p>
            <a:pPr marL="0" indent="0" algn="just">
              <a:buNone/>
            </a:pPr>
            <a:endParaRPr lang="lv-LV" sz="1800" i="1" dirty="0">
              <a:solidFill>
                <a:srgbClr val="00B0F0"/>
              </a:solidFill>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329999"/>
              </p:ext>
            </p:extLst>
          </p:nvPr>
        </p:nvGraphicFramePr>
        <p:xfrm>
          <a:off x="1331640" y="5441695"/>
          <a:ext cx="7344816" cy="822960"/>
        </p:xfrm>
        <a:graphic>
          <a:graphicData uri="http://schemas.openxmlformats.org/drawingml/2006/table">
            <a:tbl>
              <a:tblPr>
                <a:tableStyleId>{5C22544A-7EE6-4342-B048-85BDC9FD1C3A}</a:tableStyleId>
              </a:tblPr>
              <a:tblGrid>
                <a:gridCol w="1924954">
                  <a:extLst>
                    <a:ext uri="{9D8B030D-6E8A-4147-A177-3AD203B41FA5}">
                      <a16:colId xmlns:a16="http://schemas.microsoft.com/office/drawing/2014/main" val="20000"/>
                    </a:ext>
                  </a:extLst>
                </a:gridCol>
                <a:gridCol w="810991">
                  <a:extLst>
                    <a:ext uri="{9D8B030D-6E8A-4147-A177-3AD203B41FA5}">
                      <a16:colId xmlns:a16="http://schemas.microsoft.com/office/drawing/2014/main" val="20001"/>
                    </a:ext>
                  </a:extLst>
                </a:gridCol>
                <a:gridCol w="868116">
                  <a:extLst>
                    <a:ext uri="{9D8B030D-6E8A-4147-A177-3AD203B41FA5}">
                      <a16:colId xmlns:a16="http://schemas.microsoft.com/office/drawing/2014/main" val="20002"/>
                    </a:ext>
                  </a:extLst>
                </a:gridCol>
                <a:gridCol w="1880069">
                  <a:extLst>
                    <a:ext uri="{9D8B030D-6E8A-4147-A177-3AD203B41FA5}">
                      <a16:colId xmlns:a16="http://schemas.microsoft.com/office/drawing/2014/main" val="20003"/>
                    </a:ext>
                  </a:extLst>
                </a:gridCol>
                <a:gridCol w="1860686">
                  <a:extLst>
                    <a:ext uri="{9D8B030D-6E8A-4147-A177-3AD203B41FA5}">
                      <a16:colId xmlns:a16="http://schemas.microsoft.com/office/drawing/2014/main" val="20004"/>
                    </a:ext>
                  </a:extLst>
                </a:gridCol>
              </a:tblGrid>
              <a:tr h="178936">
                <a:tc>
                  <a:txBody>
                    <a:bodyPr/>
                    <a:lstStyle/>
                    <a:p>
                      <a:pPr algn="ctr">
                        <a:spcAft>
                          <a:spcPts val="0"/>
                        </a:spcAft>
                        <a:tabLst>
                          <a:tab pos="583565" algn="ctr"/>
                          <a:tab pos="1167130" algn="r"/>
                        </a:tabLst>
                      </a:pPr>
                      <a:r>
                        <a:rPr lang="lv-LV" sz="1800" dirty="0">
                          <a:effectLst/>
                          <a:latin typeface="Times New Roman" panose="02020603050405020304" pitchFamily="18" charset="0"/>
                          <a:cs typeface="Times New Roman" panose="02020603050405020304" pitchFamily="18" charset="0"/>
                        </a:rPr>
                        <a:t>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7</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8</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17</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18</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496479">
                <a:tc>
                  <a:txBody>
                    <a:bodyPr/>
                    <a:lstStyle/>
                    <a:p>
                      <a:pPr algn="just">
                        <a:spcAft>
                          <a:spcPts val="0"/>
                        </a:spcAft>
                      </a:pPr>
                      <a:r>
                        <a:rPr lang="lv-LV" sz="1800" dirty="0">
                          <a:effectLst/>
                          <a:latin typeface="Times New Roman" panose="02020603050405020304" pitchFamily="18" charset="0"/>
                          <a:cs typeface="Times New Roman" panose="02020603050405020304" pitchFamily="18" charset="0"/>
                        </a:rPr>
                        <a:t>Personiskie naudas ieguldījumi</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 </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20586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1412776"/>
            <a:ext cx="8077200" cy="5112567"/>
          </a:xfrm>
        </p:spPr>
        <p:txBody>
          <a:bodyPr>
            <a:normAutofit/>
          </a:bodyPr>
          <a:lstStyle/>
          <a:p>
            <a:pPr algn="just"/>
            <a:r>
              <a:rPr lang="lv-LV" sz="2000" b="1" dirty="0">
                <a:solidFill>
                  <a:srgbClr val="0070C0"/>
                </a:solidFill>
                <a:latin typeface="Times New Roman" panose="02020603050405020304" pitchFamily="18" charset="0"/>
                <a:cs typeface="Times New Roman" panose="02020603050405020304" pitchFamily="18" charset="0"/>
              </a:rPr>
              <a:t>19.ailē “Izdevumi, kas saistīti ar lauksaimniecisko ražošanu”</a:t>
            </a:r>
            <a:r>
              <a:rPr lang="lv-LV" sz="2000" dirty="0">
                <a:latin typeface="Times New Roman" panose="02020603050405020304" pitchFamily="18" charset="0"/>
                <a:cs typeface="Times New Roman" panose="02020603050405020304" pitchFamily="18" charset="0"/>
              </a:rPr>
              <a:t> norāda izdevumus, kas saistīti ar lauksaimnieciskās (augkopības, lopkopības, iekšējo ūdeņu zivsaimniecības un dārzkopības) produkcijas ražošanu un iekšējo ūdeņu zivsaimniecību un lauku tūrismu, arī izdevumus, kas attiecīgajā laika periodā radušies kaļķošanas, ganību ierīkošanas, akmeņu novākšanas, saimniecības teritorijas labiekārtošanas </a:t>
            </a:r>
            <a:r>
              <a:rPr lang="lv-LV" sz="2000" dirty="0" smtClean="0">
                <a:latin typeface="Times New Roman" panose="02020603050405020304" pitchFamily="18" charset="0"/>
                <a:cs typeface="Times New Roman" panose="02020603050405020304" pitchFamily="18" charset="0"/>
              </a:rPr>
              <a:t>dēļ</a:t>
            </a:r>
            <a:r>
              <a:rPr lang="lv-LV" sz="2000" dirty="0">
                <a:latin typeface="Times New Roman" panose="02020603050405020304" pitchFamily="18" charset="0"/>
                <a:cs typeface="Times New Roman" panose="02020603050405020304" pitchFamily="18" charset="0"/>
              </a:rPr>
              <a:t> </a:t>
            </a:r>
            <a:r>
              <a:rPr lang="lv-LV" sz="2000" dirty="0" smtClean="0">
                <a:latin typeface="Times New Roman" panose="02020603050405020304" pitchFamily="18" charset="0"/>
                <a:cs typeface="Times New Roman" panose="02020603050405020304" pitchFamily="18" charset="0"/>
              </a:rPr>
              <a:t>(š</a:t>
            </a:r>
            <a:r>
              <a:rPr lang="lv-LV" sz="2000" i="1" dirty="0" smtClean="0">
                <a:latin typeface="Times New Roman" panose="02020603050405020304" pitchFamily="18" charset="0"/>
                <a:cs typeface="Times New Roman" panose="02020603050405020304" pitchFamily="18" charset="0"/>
              </a:rPr>
              <a:t>ajā </a:t>
            </a:r>
            <a:r>
              <a:rPr lang="lv-LV" sz="2000" i="1" dirty="0">
                <a:latin typeface="Times New Roman" panose="02020603050405020304" pitchFamily="18" charset="0"/>
                <a:cs typeface="Times New Roman" panose="02020603050405020304" pitchFamily="18" charset="0"/>
              </a:rPr>
              <a:t>ailē norāda arī izdevumus, kas ietekmē lauksaimniecisko ražošanu </a:t>
            </a:r>
            <a:r>
              <a:rPr lang="lv-LV" sz="2000" i="1" dirty="0" smtClean="0">
                <a:latin typeface="Times New Roman" panose="02020603050405020304" pitchFamily="18" charset="0"/>
                <a:cs typeface="Times New Roman" panose="02020603050405020304" pitchFamily="18" charset="0"/>
              </a:rPr>
              <a:t>vairākus </a:t>
            </a:r>
            <a:r>
              <a:rPr lang="lv-LV" sz="2000" i="1" dirty="0">
                <a:latin typeface="Times New Roman" panose="02020603050405020304" pitchFamily="18" charset="0"/>
                <a:cs typeface="Times New Roman" panose="02020603050405020304" pitchFamily="18" charset="0"/>
              </a:rPr>
              <a:t>gadus, piemēram, samaksāto nomas maksu par vairākiem </a:t>
            </a:r>
            <a:r>
              <a:rPr lang="lv-LV" sz="2000" i="1" dirty="0" smtClean="0">
                <a:latin typeface="Times New Roman" panose="02020603050405020304" pitchFamily="18" charset="0"/>
                <a:cs typeface="Times New Roman" panose="02020603050405020304" pitchFamily="18" charset="0"/>
              </a:rPr>
              <a:t>gadiem; norāda </a:t>
            </a:r>
            <a:r>
              <a:rPr lang="lv-LV" sz="2000" i="1" dirty="0">
                <a:latin typeface="Times New Roman" panose="02020603050405020304" pitchFamily="18" charset="0"/>
                <a:cs typeface="Times New Roman" panose="02020603050405020304" pitchFamily="18" charset="0"/>
              </a:rPr>
              <a:t>arī valsts sociālās apdrošināšanas obligātās iemaksas, ko persona maksājusi par sevi kā par pašnodarbinātu personu, ja tā nodarbojas tikai ar lauksaimniecisko </a:t>
            </a:r>
            <a:r>
              <a:rPr lang="lv-LV" sz="2000" i="1" dirty="0" smtClean="0">
                <a:latin typeface="Times New Roman" panose="02020603050405020304" pitchFamily="18" charset="0"/>
                <a:cs typeface="Times New Roman" panose="02020603050405020304" pitchFamily="18" charset="0"/>
              </a:rPr>
              <a:t>ražošanu).</a:t>
            </a:r>
          </a:p>
          <a:p>
            <a:pPr marL="0" indent="0" algn="just">
              <a:buNone/>
            </a:pPr>
            <a:r>
              <a:rPr lang="lv-LV" sz="2000" b="1" i="1" u="sng" dirty="0" smtClean="0">
                <a:solidFill>
                  <a:srgbClr val="002060"/>
                </a:solidFill>
                <a:latin typeface="Times New Roman" panose="02020603050405020304" pitchFamily="18" charset="0"/>
                <a:cs typeface="Times New Roman" panose="02020603050405020304" pitchFamily="18" charset="0"/>
              </a:rPr>
              <a:t>Piemēram</a:t>
            </a:r>
            <a:r>
              <a:rPr lang="lv-LV" sz="2000" b="1" i="1" dirty="0" smtClean="0">
                <a:solidFill>
                  <a:srgbClr val="002060"/>
                </a:solidFill>
                <a:latin typeface="Times New Roman" panose="02020603050405020304" pitchFamily="18" charset="0"/>
                <a:cs typeface="Times New Roman" panose="02020603050405020304" pitchFamily="18" charset="0"/>
              </a:rPr>
              <a:t>, ja persona </a:t>
            </a:r>
            <a:r>
              <a:rPr lang="lv-LV" sz="2000" b="1" i="1" dirty="0">
                <a:solidFill>
                  <a:srgbClr val="002060"/>
                </a:solidFill>
                <a:latin typeface="Times New Roman" panose="02020603050405020304" pitchFamily="18" charset="0"/>
                <a:cs typeface="Times New Roman" panose="02020603050405020304" pitchFamily="18" charset="0"/>
              </a:rPr>
              <a:t>(nereģistrēts nodokļa maksātājs) skaidrā naudā samaksā par akmeņu novākšanu 100 EUR, šo summu žurnālā norāda šādi</a:t>
            </a:r>
            <a:r>
              <a:rPr lang="lv-LV" sz="2000" b="1" i="1" dirty="0" smtClean="0">
                <a:solidFill>
                  <a:srgbClr val="002060"/>
                </a:solidFill>
                <a:latin typeface="Times New Roman" panose="02020603050405020304" pitchFamily="18" charset="0"/>
                <a:cs typeface="Times New Roman" panose="02020603050405020304" pitchFamily="18" charset="0"/>
              </a:rPr>
              <a:t>:</a:t>
            </a:r>
          </a:p>
          <a:p>
            <a:pPr marL="0" indent="0" algn="just">
              <a:buNone/>
            </a:pPr>
            <a:endParaRPr lang="lv-LV" sz="1800" i="1" dirty="0">
              <a:solidFill>
                <a:srgbClr val="00B0F0"/>
              </a:solidFill>
              <a:latin typeface="Times New Roman" panose="02020603050405020304" pitchFamily="18" charset="0"/>
              <a:cs typeface="Times New Roman" panose="02020603050405020304" pitchFamily="18" charset="0"/>
            </a:endParaRPr>
          </a:p>
          <a:p>
            <a:pPr marL="0" indent="0" algn="just">
              <a:buNone/>
            </a:pPr>
            <a:endParaRPr lang="lv-LV" sz="1800" i="1" dirty="0">
              <a:solidFill>
                <a:srgbClr val="00B0F0"/>
              </a:solidFill>
              <a:latin typeface="Times New Roman" panose="02020603050405020304" pitchFamily="18" charset="0"/>
              <a:cs typeface="Times New Roman" panose="02020603050405020304" pitchFamily="18" charset="0"/>
            </a:endParaRPr>
          </a:p>
          <a:p>
            <a:pPr marL="0" indent="0" algn="just">
              <a:buNone/>
            </a:pPr>
            <a:endParaRPr lang="lv-LV" sz="1800" i="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07790304"/>
              </p:ext>
            </p:extLst>
          </p:nvPr>
        </p:nvGraphicFramePr>
        <p:xfrm>
          <a:off x="1331640" y="5630376"/>
          <a:ext cx="7344816" cy="822960"/>
        </p:xfrm>
        <a:graphic>
          <a:graphicData uri="http://schemas.openxmlformats.org/drawingml/2006/table">
            <a:tbl>
              <a:tblPr>
                <a:tableStyleId>{5C22544A-7EE6-4342-B048-85BDC9FD1C3A}</a:tableStyleId>
              </a:tblPr>
              <a:tblGrid>
                <a:gridCol w="2306073">
                  <a:extLst>
                    <a:ext uri="{9D8B030D-6E8A-4147-A177-3AD203B41FA5}">
                      <a16:colId xmlns:a16="http://schemas.microsoft.com/office/drawing/2014/main" val="20000"/>
                    </a:ext>
                  </a:extLst>
                </a:gridCol>
                <a:gridCol w="1009988">
                  <a:extLst>
                    <a:ext uri="{9D8B030D-6E8A-4147-A177-3AD203B41FA5}">
                      <a16:colId xmlns:a16="http://schemas.microsoft.com/office/drawing/2014/main" val="20001"/>
                    </a:ext>
                  </a:extLst>
                </a:gridCol>
                <a:gridCol w="1160672">
                  <a:extLst>
                    <a:ext uri="{9D8B030D-6E8A-4147-A177-3AD203B41FA5}">
                      <a16:colId xmlns:a16="http://schemas.microsoft.com/office/drawing/2014/main" val="20002"/>
                    </a:ext>
                  </a:extLst>
                </a:gridCol>
                <a:gridCol w="1443714">
                  <a:extLst>
                    <a:ext uri="{9D8B030D-6E8A-4147-A177-3AD203B41FA5}">
                      <a16:colId xmlns:a16="http://schemas.microsoft.com/office/drawing/2014/main" val="20003"/>
                    </a:ext>
                  </a:extLst>
                </a:gridCol>
                <a:gridCol w="1424369">
                  <a:extLst>
                    <a:ext uri="{9D8B030D-6E8A-4147-A177-3AD203B41FA5}">
                      <a16:colId xmlns:a16="http://schemas.microsoft.com/office/drawing/2014/main" val="20004"/>
                    </a:ext>
                  </a:extLst>
                </a:gridCol>
              </a:tblGrid>
              <a:tr h="240027">
                <a:tc>
                  <a:txBody>
                    <a:bodyPr/>
                    <a:lstStyle/>
                    <a:p>
                      <a:pPr algn="ctr">
                        <a:spcAft>
                          <a:spcPts val="0"/>
                        </a:spcAft>
                        <a:tabLst>
                          <a:tab pos="583565" algn="ctr"/>
                          <a:tab pos="1167130" algn="r"/>
                        </a:tabLst>
                      </a:pPr>
                      <a:r>
                        <a:rPr lang="lv-LV" sz="1800" dirty="0">
                          <a:effectLst/>
                          <a:latin typeface="Times New Roman" panose="02020603050405020304" pitchFamily="18" charset="0"/>
                          <a:cs typeface="Times New Roman" panose="02020603050405020304" pitchFamily="18" charset="0"/>
                        </a:rPr>
                        <a:t>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7</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8</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19</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24</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480053">
                <a:tc>
                  <a:txBody>
                    <a:bodyPr/>
                    <a:lstStyle/>
                    <a:p>
                      <a:pPr>
                        <a:spcAft>
                          <a:spcPts val="0"/>
                        </a:spcAft>
                      </a:pPr>
                      <a:r>
                        <a:rPr lang="lv-LV" sz="1800" dirty="0">
                          <a:effectLst/>
                          <a:latin typeface="Times New Roman" panose="02020603050405020304" pitchFamily="18" charset="0"/>
                          <a:cs typeface="Times New Roman" panose="02020603050405020304" pitchFamily="18" charset="0"/>
                        </a:rPr>
                        <a:t>Samaksa par akmeņu novākšanu</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100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100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100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963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990600"/>
          </a:xfrm>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556792"/>
            <a:ext cx="8077200" cy="4824535"/>
          </a:xfrm>
        </p:spPr>
        <p:txBody>
          <a:bodyPr>
            <a:normAutofit/>
          </a:bodyPr>
          <a:lstStyle/>
          <a:p>
            <a:pPr algn="just"/>
            <a:r>
              <a:rPr lang="lv-LV" sz="2000" b="1" dirty="0">
                <a:solidFill>
                  <a:srgbClr val="0070C0"/>
                </a:solidFill>
                <a:latin typeface="Times New Roman" panose="02020603050405020304" pitchFamily="18" charset="0"/>
                <a:cs typeface="Times New Roman" panose="02020603050405020304" pitchFamily="18" charset="0"/>
              </a:rPr>
              <a:t>20.ailē “Izdevumi, kas saistīti ar citiem saimnieciskās darbības veidiem”</a:t>
            </a:r>
            <a:r>
              <a:rPr lang="lv-LV" sz="2000" dirty="0">
                <a:solidFill>
                  <a:srgbClr val="0070C0"/>
                </a:solidFill>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norāda izdevumus, kas saistīti ar citiem saimnieciskās darbības veidiem, valsts sociālās apdrošināšanas obligātās iemaksas, ko persona maksājusi par sevi kā par pašnodarbinātu personu, ja tā nenodarbojas ar lauksaimniecisko </a:t>
            </a:r>
            <a:r>
              <a:rPr lang="lv-LV" sz="2000" dirty="0" smtClean="0">
                <a:latin typeface="Times New Roman" panose="02020603050405020304" pitchFamily="18" charset="0"/>
                <a:cs typeface="Times New Roman" panose="02020603050405020304" pitchFamily="18" charset="0"/>
              </a:rPr>
              <a:t>ražošanu (šajā </a:t>
            </a:r>
            <a:r>
              <a:rPr lang="lv-LV" sz="2000" dirty="0">
                <a:latin typeface="Times New Roman" panose="02020603050405020304" pitchFamily="18" charset="0"/>
                <a:cs typeface="Times New Roman" panose="02020603050405020304" pitchFamily="18" charset="0"/>
              </a:rPr>
              <a:t>ailē norāda arī atsavināto pamatlīdzekļu (ja to atsavināšanas vērtība norādīta ieņēmumos) atlikušo vērtību</a:t>
            </a:r>
            <a:r>
              <a:rPr lang="lv-LV" sz="2000" dirty="0" smtClean="0">
                <a:latin typeface="Times New Roman" panose="02020603050405020304" pitchFamily="18" charset="0"/>
                <a:cs typeface="Times New Roman" panose="02020603050405020304" pitchFamily="18" charset="0"/>
              </a:rPr>
              <a:t>.</a:t>
            </a:r>
          </a:p>
          <a:p>
            <a:pPr algn="just"/>
            <a:endParaRPr lang="lv-LV" sz="1000" dirty="0" smtClean="0">
              <a:latin typeface="Times New Roman" panose="02020603050405020304" pitchFamily="18" charset="0"/>
              <a:cs typeface="Times New Roman" panose="02020603050405020304" pitchFamily="18" charset="0"/>
            </a:endParaRPr>
          </a:p>
          <a:p>
            <a:pPr marL="0" indent="0" algn="just">
              <a:buNone/>
            </a:pPr>
            <a:r>
              <a:rPr lang="lv-LV" sz="2000" b="1" i="1" u="sng" dirty="0" smtClean="0">
                <a:solidFill>
                  <a:srgbClr val="002060"/>
                </a:solidFill>
                <a:latin typeface="Times New Roman" panose="02020603050405020304" pitchFamily="18" charset="0"/>
                <a:cs typeface="Times New Roman" panose="02020603050405020304" pitchFamily="18" charset="0"/>
              </a:rPr>
              <a:t>Piemēram</a:t>
            </a:r>
            <a:r>
              <a:rPr lang="lv-LV" sz="2000" b="1" i="1" dirty="0" smtClean="0">
                <a:solidFill>
                  <a:srgbClr val="002060"/>
                </a:solidFill>
                <a:latin typeface="Times New Roman" panose="02020603050405020304" pitchFamily="18" charset="0"/>
                <a:cs typeface="Times New Roman" panose="02020603050405020304" pitchFamily="18" charset="0"/>
              </a:rPr>
              <a:t>, ja personas </a:t>
            </a:r>
            <a:r>
              <a:rPr lang="lv-LV" sz="2000" b="1" i="1" dirty="0">
                <a:solidFill>
                  <a:srgbClr val="002060"/>
                </a:solidFill>
                <a:latin typeface="Times New Roman" panose="02020603050405020304" pitchFamily="18" charset="0"/>
                <a:cs typeface="Times New Roman" panose="02020603050405020304" pitchFamily="18" charset="0"/>
              </a:rPr>
              <a:t>(reģistrēta nodokļa maksātāja) saimnieciskās darbības veids ir transporta pakalpojumu sniegšana un tiek iepirktas rezerves daļas par 121 EUR, t.sk. PVN 21 EUR, samaksu veicot skaidrā naudā, žurnālā šīs summas norāda šādi:</a:t>
            </a:r>
          </a:p>
          <a:p>
            <a:pPr algn="just"/>
            <a:endParaRPr lang="lv-LV" sz="1900" dirty="0">
              <a:latin typeface="Times New Roman" panose="02020603050405020304" pitchFamily="18" charset="0"/>
              <a:cs typeface="Times New Roman" panose="02020603050405020304" pitchFamily="18" charset="0"/>
            </a:endParaRPr>
          </a:p>
          <a:p>
            <a:pPr algn="just"/>
            <a:endParaRPr lang="lv-LV"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48471333"/>
              </p:ext>
            </p:extLst>
          </p:nvPr>
        </p:nvGraphicFramePr>
        <p:xfrm>
          <a:off x="1115616" y="5198327"/>
          <a:ext cx="7632847" cy="822960"/>
        </p:xfrm>
        <a:graphic>
          <a:graphicData uri="http://schemas.openxmlformats.org/drawingml/2006/table">
            <a:tbl>
              <a:tblPr>
                <a:tableStyleId>{5C22544A-7EE6-4342-B048-85BDC9FD1C3A}</a:tableStyleId>
              </a:tblPr>
              <a:tblGrid>
                <a:gridCol w="2009033">
                  <a:extLst>
                    <a:ext uri="{9D8B030D-6E8A-4147-A177-3AD203B41FA5}">
                      <a16:colId xmlns:a16="http://schemas.microsoft.com/office/drawing/2014/main" val="20000"/>
                    </a:ext>
                  </a:extLst>
                </a:gridCol>
                <a:gridCol w="784349">
                  <a:extLst>
                    <a:ext uri="{9D8B030D-6E8A-4147-A177-3AD203B41FA5}">
                      <a16:colId xmlns:a16="http://schemas.microsoft.com/office/drawing/2014/main" val="20001"/>
                    </a:ext>
                  </a:extLst>
                </a:gridCol>
                <a:gridCol w="957942">
                  <a:extLst>
                    <a:ext uri="{9D8B030D-6E8A-4147-A177-3AD203B41FA5}">
                      <a16:colId xmlns:a16="http://schemas.microsoft.com/office/drawing/2014/main" val="20002"/>
                    </a:ext>
                  </a:extLst>
                </a:gridCol>
                <a:gridCol w="1350647">
                  <a:extLst>
                    <a:ext uri="{9D8B030D-6E8A-4147-A177-3AD203B41FA5}">
                      <a16:colId xmlns:a16="http://schemas.microsoft.com/office/drawing/2014/main" val="20003"/>
                    </a:ext>
                  </a:extLst>
                </a:gridCol>
                <a:gridCol w="1349588">
                  <a:extLst>
                    <a:ext uri="{9D8B030D-6E8A-4147-A177-3AD203B41FA5}">
                      <a16:colId xmlns:a16="http://schemas.microsoft.com/office/drawing/2014/main" val="20004"/>
                    </a:ext>
                  </a:extLst>
                </a:gridCol>
                <a:gridCol w="1181288">
                  <a:extLst>
                    <a:ext uri="{9D8B030D-6E8A-4147-A177-3AD203B41FA5}">
                      <a16:colId xmlns:a16="http://schemas.microsoft.com/office/drawing/2014/main" val="20005"/>
                    </a:ext>
                  </a:extLst>
                </a:gridCol>
              </a:tblGrid>
              <a:tr h="264029">
                <a:tc>
                  <a:txBody>
                    <a:bodyPr/>
                    <a:lstStyle/>
                    <a:p>
                      <a:pPr algn="ctr">
                        <a:spcAft>
                          <a:spcPts val="0"/>
                        </a:spcAft>
                        <a:tabLst>
                          <a:tab pos="583565" algn="ctr"/>
                          <a:tab pos="1167130" algn="r"/>
                        </a:tabLst>
                      </a:pPr>
                      <a:r>
                        <a:rPr lang="lv-LV" sz="1800" dirty="0">
                          <a:effectLst/>
                          <a:latin typeface="Times New Roman" panose="02020603050405020304" pitchFamily="18" charset="0"/>
                          <a:cs typeface="Times New Roman" panose="02020603050405020304" pitchFamily="18" charset="0"/>
                        </a:rPr>
                        <a:t>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7</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8</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20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23</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24</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528058">
                <a:tc>
                  <a:txBody>
                    <a:bodyPr/>
                    <a:lstStyle/>
                    <a:p>
                      <a:pPr>
                        <a:spcAft>
                          <a:spcPts val="0"/>
                        </a:spcAft>
                      </a:pPr>
                      <a:r>
                        <a:rPr lang="lv-LV" sz="1800" dirty="0">
                          <a:effectLst/>
                          <a:latin typeface="Times New Roman" panose="02020603050405020304" pitchFamily="18" charset="0"/>
                          <a:cs typeface="Times New Roman" panose="02020603050405020304" pitchFamily="18" charset="0"/>
                        </a:rPr>
                        <a:t>Iepirktas rezerves daļas</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121</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100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21</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121</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9489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268760"/>
            <a:ext cx="8077200" cy="5112567"/>
          </a:xfrm>
        </p:spPr>
        <p:txBody>
          <a:bodyPr>
            <a:normAutofit fontScale="92500" lnSpcReduction="10000"/>
          </a:bodyPr>
          <a:lstStyle/>
          <a:p>
            <a:pPr algn="just"/>
            <a:r>
              <a:rPr lang="lv-LV" sz="2100" b="1" dirty="0">
                <a:solidFill>
                  <a:srgbClr val="0070C0"/>
                </a:solidFill>
                <a:latin typeface="Times New Roman" panose="02020603050405020304" pitchFamily="18" charset="0"/>
                <a:cs typeface="Times New Roman" panose="02020603050405020304" pitchFamily="18" charset="0"/>
              </a:rPr>
              <a:t>21.ailē “Proporcionāli sadalāmie izdevumi”</a:t>
            </a:r>
            <a:r>
              <a:rPr lang="lv-LV" sz="2100" dirty="0">
                <a:latin typeface="Times New Roman" panose="02020603050405020304" pitchFamily="18" charset="0"/>
                <a:cs typeface="Times New Roman" panose="02020603050405020304" pitchFamily="18" charset="0"/>
              </a:rPr>
              <a:t> norāda tos izdevumus, kas sadalāmi starp lauksaimniecisko ražošanu (arī iekšējo ūdeņu zivsaimniecību un lauku tūrismu) un citiem saimnieciskās darbības veidiem, piemērojot proporciju. Tie var būt kredītiestādes pakalpojumi, sakaru izdevumi u.c.</a:t>
            </a:r>
          </a:p>
          <a:p>
            <a:pPr marL="0" indent="0" algn="just">
              <a:buNone/>
            </a:pPr>
            <a:r>
              <a:rPr lang="lv-LV" sz="2100" dirty="0" smtClean="0">
                <a:latin typeface="Times New Roman" panose="02020603050405020304" pitchFamily="18" charset="0"/>
                <a:cs typeface="Times New Roman" panose="02020603050405020304" pitchFamily="18" charset="0"/>
              </a:rPr>
              <a:t>	</a:t>
            </a:r>
            <a:r>
              <a:rPr lang="lv-LV" sz="2100" b="1" dirty="0" smtClean="0">
                <a:solidFill>
                  <a:srgbClr val="0070C0"/>
                </a:solidFill>
                <a:latin typeface="Times New Roman" panose="02020603050405020304" pitchFamily="18" charset="0"/>
                <a:cs typeface="Times New Roman" panose="02020603050405020304" pitchFamily="18" charset="0"/>
              </a:rPr>
              <a:t>Persona </a:t>
            </a:r>
            <a:r>
              <a:rPr lang="lv-LV" sz="2100" b="1" dirty="0">
                <a:solidFill>
                  <a:srgbClr val="0070C0"/>
                </a:solidFill>
                <a:latin typeface="Times New Roman" panose="02020603050405020304" pitchFamily="18" charset="0"/>
                <a:cs typeface="Times New Roman" panose="02020603050405020304" pitchFamily="18" charset="0"/>
              </a:rPr>
              <a:t>ailē uzkrāto izdevumu summu gada beigās sadala starp lauksaimnieciskās </a:t>
            </a:r>
            <a:r>
              <a:rPr lang="lv-LV" sz="2100" b="1" dirty="0" smtClean="0">
                <a:solidFill>
                  <a:srgbClr val="0070C0"/>
                </a:solidFill>
                <a:latin typeface="Times New Roman" panose="02020603050405020304" pitchFamily="18" charset="0"/>
                <a:cs typeface="Times New Roman" panose="02020603050405020304" pitchFamily="18" charset="0"/>
              </a:rPr>
              <a:t>ražošanas </a:t>
            </a:r>
            <a:r>
              <a:rPr lang="lv-LV" sz="2100" b="1" dirty="0">
                <a:solidFill>
                  <a:srgbClr val="0070C0"/>
                </a:solidFill>
                <a:latin typeface="Times New Roman" panose="02020603050405020304" pitchFamily="18" charset="0"/>
                <a:cs typeface="Times New Roman" panose="02020603050405020304" pitchFamily="18" charset="0"/>
              </a:rPr>
              <a:t>un citiem saimnieciskās darbības izdevumiem proporcionāli attiecīgajiem ieņēmumiem. </a:t>
            </a:r>
          </a:p>
          <a:p>
            <a:pPr marL="0" indent="0" algn="just">
              <a:buNone/>
            </a:pPr>
            <a:r>
              <a:rPr lang="lv-LV" sz="2100" i="1" u="sng" dirty="0">
                <a:solidFill>
                  <a:srgbClr val="0070C0"/>
                </a:solidFill>
                <a:latin typeface="Times New Roman" panose="02020603050405020304" pitchFamily="18" charset="0"/>
                <a:cs typeface="Times New Roman" panose="02020603050405020304" pitchFamily="18" charset="0"/>
              </a:rPr>
              <a:t>Piemēram</a:t>
            </a:r>
            <a:r>
              <a:rPr lang="lv-LV" sz="2100" i="1" dirty="0">
                <a:solidFill>
                  <a:srgbClr val="00B0F0"/>
                </a:solidFill>
                <a:latin typeface="Times New Roman" panose="02020603050405020304" pitchFamily="18" charset="0"/>
                <a:cs typeface="Times New Roman" panose="02020603050405020304" pitchFamily="18" charset="0"/>
              </a:rPr>
              <a:t>, </a:t>
            </a:r>
            <a:r>
              <a:rPr lang="lv-LV" sz="2100" b="1" i="1" dirty="0">
                <a:solidFill>
                  <a:srgbClr val="002060"/>
                </a:solidFill>
                <a:latin typeface="Times New Roman" panose="02020603050405020304" pitchFamily="18" charset="0"/>
                <a:cs typeface="Times New Roman" panose="02020603050405020304" pitchFamily="18" charset="0"/>
              </a:rPr>
              <a:t>ja persona nodarbojas ar lauksaimniecisko ražošanu un transporta pakalpojumu sniegšanu, par tālruņa sarunām veikto samaksu, kuru nevar nodalīt tieši uz izmaksām, kas saistītas ar lauksaimniecisko ražošanu (arī iekšējo ūdeņu zivsaimniecību un lauku tūrismu), un atsevišķi uz izmaksām, kas saistītas ar transporta pakalpojumu sniegšanu, norāda šajā ailē.</a:t>
            </a:r>
          </a:p>
          <a:p>
            <a:pPr marL="0" indent="0" algn="just">
              <a:buNone/>
            </a:pPr>
            <a:r>
              <a:rPr lang="lv-LV" sz="2100" dirty="0" smtClean="0">
                <a:latin typeface="Times New Roman" panose="02020603050405020304" pitchFamily="18" charset="0"/>
                <a:cs typeface="Times New Roman" panose="02020603050405020304" pitchFamily="18" charset="0"/>
              </a:rPr>
              <a:t>	Šajā </a:t>
            </a:r>
            <a:r>
              <a:rPr lang="lv-LV" sz="2100" dirty="0">
                <a:latin typeface="Times New Roman" panose="02020603050405020304" pitchFamily="18" charset="0"/>
                <a:cs typeface="Times New Roman" panose="02020603050405020304" pitchFamily="18" charset="0"/>
              </a:rPr>
              <a:t>ailē </a:t>
            </a:r>
            <a:r>
              <a:rPr lang="lv-LV" sz="2100" b="1" dirty="0">
                <a:solidFill>
                  <a:srgbClr val="0070C0"/>
                </a:solidFill>
                <a:latin typeface="Times New Roman" panose="02020603050405020304" pitchFamily="18" charset="0"/>
                <a:cs typeface="Times New Roman" panose="02020603050405020304" pitchFamily="18" charset="0"/>
              </a:rPr>
              <a:t>var norādīt arī citus izdevumus, kurus persona proporcionāli attiecina uz saimnieciskās darbības izdevumiem</a:t>
            </a:r>
            <a:r>
              <a:rPr lang="lv-LV" sz="2100" dirty="0">
                <a:latin typeface="Times New Roman" panose="02020603050405020304" pitchFamily="18" charset="0"/>
                <a:cs typeface="Times New Roman" panose="02020603050405020304" pitchFamily="18" charset="0"/>
              </a:rPr>
              <a:t>.</a:t>
            </a:r>
          </a:p>
          <a:p>
            <a:pPr marL="0" indent="0" algn="just">
              <a:buNone/>
            </a:pPr>
            <a:r>
              <a:rPr lang="lv-LV" sz="2100" i="1" u="sng" dirty="0">
                <a:solidFill>
                  <a:srgbClr val="0070C0"/>
                </a:solidFill>
                <a:latin typeface="Times New Roman" panose="02020603050405020304" pitchFamily="18" charset="0"/>
                <a:cs typeface="Times New Roman" panose="02020603050405020304" pitchFamily="18" charset="0"/>
              </a:rPr>
              <a:t>Piemēram</a:t>
            </a:r>
            <a:r>
              <a:rPr lang="lv-LV" sz="2100" i="1" dirty="0">
                <a:solidFill>
                  <a:srgbClr val="00B0F0"/>
                </a:solidFill>
                <a:latin typeface="Times New Roman" panose="02020603050405020304" pitchFamily="18" charset="0"/>
                <a:cs typeface="Times New Roman" panose="02020603050405020304" pitchFamily="18" charset="0"/>
              </a:rPr>
              <a:t>, </a:t>
            </a:r>
            <a:r>
              <a:rPr lang="lv-LV" sz="2100" b="1" i="1" dirty="0">
                <a:solidFill>
                  <a:srgbClr val="002060"/>
                </a:solidFill>
                <a:latin typeface="Times New Roman" panose="02020603050405020304" pitchFamily="18" charset="0"/>
                <a:cs typeface="Times New Roman" panose="02020603050405020304" pitchFamily="18" charset="0"/>
              </a:rPr>
              <a:t>ja persona izmanto saimnieciskajai darbībai nodalītu telpu no mājas, kurā dzīvo, – šajā ailē norāda maksājumus par apkuri, apgaismojumu, īpašuma apdrošināšanas maksājumus u.c.</a:t>
            </a:r>
          </a:p>
          <a:p>
            <a:pPr marL="0" indent="0" algn="just">
              <a:buNone/>
            </a:pP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22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5576" y="1484784"/>
            <a:ext cx="8077200" cy="4896543"/>
          </a:xfrm>
        </p:spPr>
        <p:txBody>
          <a:bodyPr>
            <a:normAutofit/>
          </a:bodyPr>
          <a:lstStyle/>
          <a:p>
            <a:pPr algn="just"/>
            <a:r>
              <a:rPr lang="lv-LV" sz="2000" b="1" dirty="0">
                <a:solidFill>
                  <a:srgbClr val="0070C0"/>
                </a:solidFill>
                <a:latin typeface="Times New Roman" panose="02020603050405020304" pitchFamily="18" charset="0"/>
                <a:cs typeface="Times New Roman" panose="02020603050405020304" pitchFamily="18" charset="0"/>
              </a:rPr>
              <a:t>22.ailē “Ar saimniecisko darbību nesaistītās izmaksas”</a:t>
            </a:r>
            <a:r>
              <a:rPr lang="lv-LV" sz="2000" dirty="0">
                <a:solidFill>
                  <a:srgbClr val="0070C0"/>
                </a:solidFill>
                <a:latin typeface="Times New Roman" panose="02020603050405020304" pitchFamily="18" charset="0"/>
                <a:cs typeface="Times New Roman" panose="02020603050405020304" pitchFamily="18" charset="0"/>
              </a:rPr>
              <a:t> </a:t>
            </a:r>
            <a:r>
              <a:rPr lang="lv-LV" sz="2000" dirty="0">
                <a:latin typeface="Times New Roman" panose="02020603050405020304" pitchFamily="18" charset="0"/>
                <a:cs typeface="Times New Roman" panose="02020603050405020304" pitchFamily="18" charset="0"/>
              </a:rPr>
              <a:t>norāda visus tos izdevumus, kas nav tieši saistīti ar personas saimniecisko darbību, piemēram, personiskajam patēriņam izņemtos līdzekļus, ziedojumus un dāvinājumus citām personām, galvojuma summas, kuras persona kā galvinieks izmaksājis saskaņā ar galvojuma līgumu, u.c</a:t>
            </a:r>
            <a:r>
              <a:rPr lang="lv-LV" sz="2000" dirty="0" smtClean="0">
                <a:latin typeface="Times New Roman" panose="02020603050405020304" pitchFamily="18" charset="0"/>
                <a:cs typeface="Times New Roman" panose="02020603050405020304" pitchFamily="18" charset="0"/>
              </a:rPr>
              <a:t>.</a:t>
            </a:r>
          </a:p>
          <a:p>
            <a:pPr algn="just"/>
            <a:endParaRPr lang="lv-LV" sz="1800" dirty="0">
              <a:latin typeface="Times New Roman" panose="02020603050405020304" pitchFamily="18" charset="0"/>
              <a:cs typeface="Times New Roman" panose="02020603050405020304" pitchFamily="18" charset="0"/>
            </a:endParaRPr>
          </a:p>
          <a:p>
            <a:pPr marL="0" indent="0" algn="just">
              <a:buNone/>
            </a:pPr>
            <a:r>
              <a:rPr lang="lv-LV" sz="2000" b="1" i="1" u="sng" dirty="0" smtClean="0">
                <a:solidFill>
                  <a:srgbClr val="0070C0"/>
                </a:solidFill>
                <a:latin typeface="Times New Roman" panose="02020603050405020304" pitchFamily="18" charset="0"/>
                <a:cs typeface="Times New Roman" panose="02020603050405020304" pitchFamily="18" charset="0"/>
              </a:rPr>
              <a:t>Piemēram</a:t>
            </a:r>
            <a:r>
              <a:rPr lang="lv-LV" sz="2000" b="1" i="1" dirty="0" smtClean="0">
                <a:solidFill>
                  <a:srgbClr val="00B0F0"/>
                </a:solidFill>
                <a:latin typeface="Times New Roman" panose="02020603050405020304" pitchFamily="18" charset="0"/>
                <a:cs typeface="Times New Roman" panose="02020603050405020304" pitchFamily="18" charset="0"/>
              </a:rPr>
              <a:t>, ja </a:t>
            </a:r>
            <a:r>
              <a:rPr lang="lv-LV" sz="2000" b="1" i="1" dirty="0">
                <a:solidFill>
                  <a:srgbClr val="00B0F0"/>
                </a:solidFill>
                <a:latin typeface="Times New Roman" panose="02020603050405020304" pitchFamily="18" charset="0"/>
                <a:cs typeface="Times New Roman" panose="02020603050405020304" pitchFamily="18" charset="0"/>
              </a:rPr>
              <a:t>persona no kredītiestādes konta pārskaitījusi dāvinājuma summu 300 EUR, žurnālā to norāda šādi:</a:t>
            </a:r>
          </a:p>
          <a:p>
            <a:pPr algn="just"/>
            <a:endParaRPr lang="lv-LV" sz="2000" b="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41983027"/>
              </p:ext>
            </p:extLst>
          </p:nvPr>
        </p:nvGraphicFramePr>
        <p:xfrm>
          <a:off x="1403648" y="4653136"/>
          <a:ext cx="7272807" cy="864096"/>
        </p:xfrm>
        <a:graphic>
          <a:graphicData uri="http://schemas.openxmlformats.org/drawingml/2006/table">
            <a:tbl>
              <a:tblPr>
                <a:tableStyleId>{5C22544A-7EE6-4342-B048-85BDC9FD1C3A}</a:tableStyleId>
              </a:tblPr>
              <a:tblGrid>
                <a:gridCol w="2859300">
                  <a:extLst>
                    <a:ext uri="{9D8B030D-6E8A-4147-A177-3AD203B41FA5}">
                      <a16:colId xmlns:a16="http://schemas.microsoft.com/office/drawing/2014/main" val="20000"/>
                    </a:ext>
                  </a:extLst>
                </a:gridCol>
                <a:gridCol w="858294">
                  <a:extLst>
                    <a:ext uri="{9D8B030D-6E8A-4147-A177-3AD203B41FA5}">
                      <a16:colId xmlns:a16="http://schemas.microsoft.com/office/drawing/2014/main" val="20001"/>
                    </a:ext>
                  </a:extLst>
                </a:gridCol>
                <a:gridCol w="857285">
                  <a:extLst>
                    <a:ext uri="{9D8B030D-6E8A-4147-A177-3AD203B41FA5}">
                      <a16:colId xmlns:a16="http://schemas.microsoft.com/office/drawing/2014/main" val="20002"/>
                    </a:ext>
                  </a:extLst>
                </a:gridCol>
                <a:gridCol w="1430154">
                  <a:extLst>
                    <a:ext uri="{9D8B030D-6E8A-4147-A177-3AD203B41FA5}">
                      <a16:colId xmlns:a16="http://schemas.microsoft.com/office/drawing/2014/main" val="20003"/>
                    </a:ext>
                  </a:extLst>
                </a:gridCol>
                <a:gridCol w="1267774">
                  <a:extLst>
                    <a:ext uri="{9D8B030D-6E8A-4147-A177-3AD203B41FA5}">
                      <a16:colId xmlns:a16="http://schemas.microsoft.com/office/drawing/2014/main" val="20004"/>
                    </a:ext>
                  </a:extLst>
                </a:gridCol>
              </a:tblGrid>
              <a:tr h="432048">
                <a:tc>
                  <a:txBody>
                    <a:bodyPr/>
                    <a:lstStyle/>
                    <a:p>
                      <a:pPr algn="ctr">
                        <a:spcAft>
                          <a:spcPts val="0"/>
                        </a:spcAft>
                        <a:tabLst>
                          <a:tab pos="583565" algn="ctr"/>
                          <a:tab pos="1167130" algn="r"/>
                        </a:tabLst>
                      </a:pPr>
                      <a:r>
                        <a:rPr lang="lv-LV" sz="1800" dirty="0">
                          <a:effectLst/>
                          <a:latin typeface="Times New Roman" panose="02020603050405020304" pitchFamily="18" charset="0"/>
                          <a:cs typeface="Times New Roman" panose="02020603050405020304" pitchFamily="18" charset="0"/>
                        </a:rPr>
                        <a:t>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9</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b="0" dirty="0" smtClean="0">
                          <a:latin typeface="Times New Roman" panose="02020603050405020304" pitchFamily="18" charset="0"/>
                          <a:cs typeface="Times New Roman" panose="02020603050405020304" pitchFamily="18" charset="0"/>
                        </a:rPr>
                        <a:t>22</a:t>
                      </a:r>
                      <a:endParaRPr lang="lv-LV" sz="1800" b="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24</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432048">
                <a:tc>
                  <a:txBody>
                    <a:bodyPr/>
                    <a:lstStyle/>
                    <a:p>
                      <a:pPr>
                        <a:spcAft>
                          <a:spcPts val="0"/>
                        </a:spcAft>
                      </a:pPr>
                      <a:r>
                        <a:rPr lang="lv-LV" sz="1800" dirty="0">
                          <a:effectLst/>
                          <a:latin typeface="Times New Roman" panose="02020603050405020304" pitchFamily="18" charset="0"/>
                          <a:cs typeface="Times New Roman" panose="02020603050405020304" pitchFamily="18" charset="0"/>
                        </a:rPr>
                        <a:t>Dāvinājums</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b="1" dirty="0">
                          <a:effectLst/>
                          <a:latin typeface="Times New Roman" panose="02020603050405020304" pitchFamily="18" charset="0"/>
                          <a:cs typeface="Times New Roman" panose="02020603050405020304" pitchFamily="18" charset="0"/>
                        </a:rPr>
                        <a:t>300</a:t>
                      </a:r>
                      <a:endParaRPr lang="lv-LV" sz="1800" b="1"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866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268760"/>
            <a:ext cx="8077200" cy="5112567"/>
          </a:xfrm>
        </p:spPr>
        <p:txBody>
          <a:bodyPr>
            <a:normAutofit/>
          </a:bodyPr>
          <a:lstStyle/>
          <a:p>
            <a:pPr algn="just"/>
            <a:r>
              <a:rPr lang="lv-LV" sz="1800" b="1" dirty="0">
                <a:solidFill>
                  <a:srgbClr val="0070C0"/>
                </a:solidFill>
                <a:latin typeface="Times New Roman" panose="02020603050405020304" pitchFamily="18" charset="0"/>
                <a:cs typeface="Times New Roman" panose="02020603050405020304" pitchFamily="18" charset="0"/>
              </a:rPr>
              <a:t>23.ailē “Izdevumi, kas nav attiecināmi uz ienākuma nodokļa aprēķināšanu”</a:t>
            </a:r>
            <a:r>
              <a:rPr lang="lv-LV" sz="1800" dirty="0">
                <a:solidFill>
                  <a:srgbClr val="0070C0"/>
                </a:solidFill>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norāda izdevumus, kas saistīti ar saimnieciskajā darbībā izmantoto nemateriālo ieguldījumu un pamatlīdzekļu iegādi (izdevumus, kurus ietver pirkta pamatlīdzekļa vai nemateriālā ieguldījuma sākotnējā vērtībā) un saimnieciskajā darbībā izmantoto pamatlīdzekļu izveidošanu (izdevumus, kurus ietver personas pašas izveidota pamatlīdzekļa sākotnējā vērtībā), avansa maksājumus, kas neattiecas uz pārskata (taksācijas) gada ieņēmumiem, izsniegto aizdevumu summas, atdotās aizņēmumu summas, samaksātās soda un kavējumu naudas, par saimniecisko darbību samaksāto iedzīvotāju ienākuma nodokli un tā avansu un citus izdevumus, kas nav attiecināmi uz iedzīvotāju ienākuma nodokļa </a:t>
            </a:r>
            <a:r>
              <a:rPr lang="lv-LV" sz="1800" dirty="0" smtClean="0">
                <a:latin typeface="Times New Roman" panose="02020603050405020304" pitchFamily="18" charset="0"/>
                <a:cs typeface="Times New Roman" panose="02020603050405020304" pitchFamily="18" charset="0"/>
              </a:rPr>
              <a:t>aprēķināšanu (ja </a:t>
            </a:r>
            <a:r>
              <a:rPr lang="lv-LV" sz="1800" dirty="0">
                <a:latin typeface="Times New Roman" panose="02020603050405020304" pitchFamily="18" charset="0"/>
                <a:cs typeface="Times New Roman" panose="02020603050405020304" pitchFamily="18" charset="0"/>
              </a:rPr>
              <a:t>persona ir reģistrēta nodokļa maksātāja, šajā ailē norāda priekšnodokļa summas un valsts budžetā samaksātās PVN </a:t>
            </a:r>
            <a:r>
              <a:rPr lang="lv-LV" sz="1800" dirty="0" smtClean="0">
                <a:latin typeface="Times New Roman" panose="02020603050405020304" pitchFamily="18" charset="0"/>
                <a:cs typeface="Times New Roman" panose="02020603050405020304" pitchFamily="18" charset="0"/>
              </a:rPr>
              <a:t>summas). </a:t>
            </a:r>
          </a:p>
          <a:p>
            <a:pPr marL="0" indent="0" algn="just">
              <a:buNone/>
            </a:pPr>
            <a:r>
              <a:rPr lang="lv-LV" sz="1800" b="1" i="1" u="sng" dirty="0" smtClean="0">
                <a:solidFill>
                  <a:srgbClr val="002060"/>
                </a:solidFill>
                <a:latin typeface="Times New Roman" panose="02020603050405020304" pitchFamily="18" charset="0"/>
                <a:cs typeface="Times New Roman" panose="02020603050405020304" pitchFamily="18" charset="0"/>
              </a:rPr>
              <a:t>Piemēram</a:t>
            </a:r>
            <a:r>
              <a:rPr lang="lv-LV" sz="1800" b="1" i="1" dirty="0" smtClean="0">
                <a:solidFill>
                  <a:srgbClr val="002060"/>
                </a:solidFill>
                <a:latin typeface="Times New Roman" panose="02020603050405020304" pitchFamily="18" charset="0"/>
                <a:cs typeface="Times New Roman" panose="02020603050405020304" pitchFamily="18" charset="0"/>
              </a:rPr>
              <a:t>, ja persona </a:t>
            </a:r>
            <a:r>
              <a:rPr lang="lv-LV" sz="1800" b="1" i="1" dirty="0">
                <a:solidFill>
                  <a:srgbClr val="002060"/>
                </a:solidFill>
                <a:latin typeface="Times New Roman" panose="02020603050405020304" pitchFamily="18" charset="0"/>
                <a:cs typeface="Times New Roman" panose="02020603050405020304" pitchFamily="18" charset="0"/>
              </a:rPr>
              <a:t>iegādājas traktoru (pamatlīdzekli), par to samaksājot 3000 EUR no kredītiestādes konta, šo summu </a:t>
            </a:r>
            <a:r>
              <a:rPr lang="lv-LV" sz="1800" b="1" i="1" dirty="0" smtClean="0">
                <a:solidFill>
                  <a:srgbClr val="002060"/>
                </a:solidFill>
                <a:latin typeface="Times New Roman" panose="02020603050405020304" pitchFamily="18" charset="0"/>
                <a:cs typeface="Times New Roman" panose="02020603050405020304" pitchFamily="18" charset="0"/>
              </a:rPr>
              <a:t>norāda </a:t>
            </a:r>
            <a:r>
              <a:rPr lang="lv-LV" sz="1800" b="1" i="1" dirty="0">
                <a:solidFill>
                  <a:srgbClr val="002060"/>
                </a:solidFill>
                <a:latin typeface="Times New Roman" panose="02020603050405020304" pitchFamily="18" charset="0"/>
                <a:cs typeface="Times New Roman" panose="02020603050405020304" pitchFamily="18" charset="0"/>
              </a:rPr>
              <a:t>žurnālā šādi:</a:t>
            </a:r>
          </a:p>
          <a:p>
            <a:pPr marL="0" indent="0" algn="just">
              <a:buNone/>
            </a:pPr>
            <a:endParaRPr lang="lv-LV" sz="1800" i="1" dirty="0">
              <a:solidFill>
                <a:srgbClr val="00B0F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13728163"/>
              </p:ext>
            </p:extLst>
          </p:nvPr>
        </p:nvGraphicFramePr>
        <p:xfrm>
          <a:off x="1331640" y="5589239"/>
          <a:ext cx="7344815" cy="792090"/>
        </p:xfrm>
        <a:graphic>
          <a:graphicData uri="http://schemas.openxmlformats.org/drawingml/2006/table">
            <a:tbl>
              <a:tblPr>
                <a:tableStyleId>{5C22544A-7EE6-4342-B048-85BDC9FD1C3A}</a:tableStyleId>
              </a:tblPr>
              <a:tblGrid>
                <a:gridCol w="2887610">
                  <a:extLst>
                    <a:ext uri="{9D8B030D-6E8A-4147-A177-3AD203B41FA5}">
                      <a16:colId xmlns:a16="http://schemas.microsoft.com/office/drawing/2014/main" val="20000"/>
                    </a:ext>
                  </a:extLst>
                </a:gridCol>
                <a:gridCol w="866792">
                  <a:extLst>
                    <a:ext uri="{9D8B030D-6E8A-4147-A177-3AD203B41FA5}">
                      <a16:colId xmlns:a16="http://schemas.microsoft.com/office/drawing/2014/main" val="20001"/>
                    </a:ext>
                  </a:extLst>
                </a:gridCol>
                <a:gridCol w="865773">
                  <a:extLst>
                    <a:ext uri="{9D8B030D-6E8A-4147-A177-3AD203B41FA5}">
                      <a16:colId xmlns:a16="http://schemas.microsoft.com/office/drawing/2014/main" val="20002"/>
                    </a:ext>
                  </a:extLst>
                </a:gridCol>
                <a:gridCol w="1444314">
                  <a:extLst>
                    <a:ext uri="{9D8B030D-6E8A-4147-A177-3AD203B41FA5}">
                      <a16:colId xmlns:a16="http://schemas.microsoft.com/office/drawing/2014/main" val="20003"/>
                    </a:ext>
                  </a:extLst>
                </a:gridCol>
                <a:gridCol w="1280326">
                  <a:extLst>
                    <a:ext uri="{9D8B030D-6E8A-4147-A177-3AD203B41FA5}">
                      <a16:colId xmlns:a16="http://schemas.microsoft.com/office/drawing/2014/main" val="20004"/>
                    </a:ext>
                  </a:extLst>
                </a:gridCol>
              </a:tblGrid>
              <a:tr h="396045">
                <a:tc>
                  <a:txBody>
                    <a:bodyPr/>
                    <a:lstStyle/>
                    <a:p>
                      <a:pPr algn="ctr">
                        <a:spcAft>
                          <a:spcPts val="0"/>
                        </a:spcAft>
                        <a:tabLst>
                          <a:tab pos="583565" algn="ctr"/>
                          <a:tab pos="1167130" algn="r"/>
                        </a:tabLst>
                      </a:pPr>
                      <a:r>
                        <a:rPr lang="lv-LV" sz="1800" dirty="0">
                          <a:effectLst/>
                          <a:latin typeface="Times New Roman" panose="02020603050405020304" pitchFamily="18" charset="0"/>
                          <a:cs typeface="Times New Roman" panose="02020603050405020304" pitchFamily="18" charset="0"/>
                        </a:rPr>
                        <a:t>5</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9</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10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smtClean="0">
                          <a:effectLst/>
                          <a:latin typeface="Times New Roman" panose="02020603050405020304" pitchFamily="18" charset="0"/>
                          <a:cs typeface="Times New Roman" panose="02020603050405020304" pitchFamily="18" charset="0"/>
                        </a:rPr>
                        <a:t>23</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24</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40000"/>
                        <a:lumOff val="60000"/>
                      </a:schemeClr>
                    </a:solidFill>
                  </a:tcPr>
                </a:tc>
                <a:extLst>
                  <a:ext uri="{0D108BD9-81ED-4DB2-BD59-A6C34878D82A}">
                    <a16:rowId xmlns:a16="http://schemas.microsoft.com/office/drawing/2014/main" val="10000"/>
                  </a:ext>
                </a:extLst>
              </a:tr>
              <a:tr h="396045">
                <a:tc>
                  <a:txBody>
                    <a:bodyPr/>
                    <a:lstStyle/>
                    <a:p>
                      <a:pPr>
                        <a:spcAft>
                          <a:spcPts val="0"/>
                        </a:spcAft>
                      </a:pPr>
                      <a:r>
                        <a:rPr lang="lv-LV" sz="1800">
                          <a:effectLst/>
                          <a:latin typeface="Times New Roman" panose="02020603050405020304" pitchFamily="18" charset="0"/>
                          <a:cs typeface="Times New Roman" panose="02020603050405020304" pitchFamily="18" charset="0"/>
                        </a:rPr>
                        <a:t>Iegādāts pamatlīdzeklis </a:t>
                      </a:r>
                      <a:endParaRPr lang="lv-LV" sz="180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 </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3000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3000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tc>
                  <a:txBody>
                    <a:bodyPr/>
                    <a:lstStyle/>
                    <a:p>
                      <a:pPr algn="ctr">
                        <a:spcAft>
                          <a:spcPts val="0"/>
                        </a:spcAft>
                      </a:pPr>
                      <a:r>
                        <a:rPr lang="lv-LV" sz="1800" dirty="0">
                          <a:effectLst/>
                          <a:latin typeface="Times New Roman" panose="02020603050405020304" pitchFamily="18" charset="0"/>
                          <a:cs typeface="Times New Roman" panose="02020603050405020304" pitchFamily="18" charset="0"/>
                        </a:rPr>
                        <a:t>3000</a:t>
                      </a:r>
                      <a:endParaRPr lang="lv-LV" sz="18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303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277813"/>
            <a:ext cx="8425061" cy="847725"/>
          </a:xfrm>
        </p:spPr>
        <p:txBody>
          <a:bodyPr>
            <a:noAutofit/>
          </a:bodyPr>
          <a:lstStyle/>
          <a:p>
            <a:pPr algn="ctr" eaLnBrk="1" hangingPunct="1"/>
            <a:r>
              <a:rPr lang="lv-LV" alt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Pamatlīdzekļu un nemateriālo ieguldījumu uzskaite</a:t>
            </a:r>
          </a:p>
        </p:txBody>
      </p:sp>
      <p:sp>
        <p:nvSpPr>
          <p:cNvPr id="72707" name="Rectangle 3"/>
          <p:cNvSpPr>
            <a:spLocks noGrp="1" noChangeArrowheads="1"/>
          </p:cNvSpPr>
          <p:nvPr>
            <p:ph idx="1"/>
          </p:nvPr>
        </p:nvSpPr>
        <p:spPr>
          <a:xfrm>
            <a:off x="539552" y="1124744"/>
            <a:ext cx="8425061" cy="5617369"/>
          </a:xfrm>
        </p:spPr>
        <p:txBody>
          <a:bodyPr>
            <a:normAutofit/>
          </a:bodyPr>
          <a:lstStyle/>
          <a:p>
            <a:pPr algn="just">
              <a:buClr>
                <a:srgbClr val="0070C0"/>
              </a:buClr>
              <a:defRPr/>
            </a:pPr>
            <a:r>
              <a:rPr lang="lv-LV" sz="2400" dirty="0" smtClean="0">
                <a:latin typeface="+mj-lt"/>
              </a:rPr>
              <a:t>	</a:t>
            </a:r>
            <a:r>
              <a:rPr lang="lv-LV" sz="1800" b="1" dirty="0">
                <a:solidFill>
                  <a:srgbClr val="0070C0"/>
                </a:solidFill>
                <a:latin typeface="Times New Roman" panose="02020603050405020304" pitchFamily="18" charset="0"/>
                <a:cs typeface="Times New Roman" panose="02020603050405020304" pitchFamily="18" charset="0"/>
              </a:rPr>
              <a:t>Par pamatlīdzekļiem uzskata </a:t>
            </a:r>
            <a:r>
              <a:rPr lang="lv-LV" sz="1800" dirty="0">
                <a:latin typeface="Times New Roman" panose="02020603050405020304" pitchFamily="18" charset="0"/>
                <a:cs typeface="Times New Roman" panose="02020603050405020304" pitchFamily="18" charset="0"/>
              </a:rPr>
              <a:t>nekustamas mantas uzskaites vienības (piemēram, zemesgabals, ēka, būve, ilggadīgie stādījumi) un kustamas mantas uzskaites vienības, kuru </a:t>
            </a:r>
            <a:r>
              <a:rPr lang="lv-LV" sz="1800" b="1" dirty="0">
                <a:solidFill>
                  <a:srgbClr val="C00000"/>
                </a:solidFill>
                <a:latin typeface="Times New Roman" panose="02020603050405020304" pitchFamily="18" charset="0"/>
                <a:cs typeface="Times New Roman" panose="02020603050405020304" pitchFamily="18" charset="0"/>
              </a:rPr>
              <a:t>derīgās lietošanas laiks ir ilgāks par gadu un sākotnējā vērtība lielāka par </a:t>
            </a:r>
            <a:r>
              <a:rPr lang="lv-LV" sz="1800" b="1" dirty="0" smtClean="0">
                <a:solidFill>
                  <a:srgbClr val="C00000"/>
                </a:solidFill>
                <a:latin typeface="Times New Roman" panose="02020603050405020304" pitchFamily="18" charset="0"/>
                <a:cs typeface="Times New Roman" panose="02020603050405020304" pitchFamily="18" charset="0"/>
              </a:rPr>
              <a:t>430 </a:t>
            </a:r>
            <a:r>
              <a:rPr lang="lv-LV" sz="1800" b="1" i="1" dirty="0">
                <a:solidFill>
                  <a:srgbClr val="C00000"/>
                </a:solidFill>
                <a:latin typeface="Times New Roman" panose="02020603050405020304" pitchFamily="18" charset="0"/>
                <a:cs typeface="Times New Roman" panose="02020603050405020304" pitchFamily="18" charset="0"/>
              </a:rPr>
              <a:t>euro</a:t>
            </a:r>
            <a:r>
              <a:rPr lang="lv-LV" sz="1800" b="1" dirty="0">
                <a:solidFill>
                  <a:srgbClr val="C00000"/>
                </a:solidFill>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(piemēram, iekārta vai tās aprīkojums, tehnika, mašīna vai inventārs, transportlīdzeklis, dators, kopētājs</a:t>
            </a:r>
            <a:r>
              <a:rPr lang="lv-LV" sz="1800" dirty="0" smtClean="0">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un kuri nav paredzēti pārdošanai</a:t>
            </a:r>
            <a:r>
              <a:rPr lang="lv-LV" sz="1800" dirty="0" smtClean="0">
                <a:latin typeface="Times New Roman" panose="02020603050405020304" pitchFamily="18" charset="0"/>
                <a:cs typeface="Times New Roman" panose="02020603050405020304" pitchFamily="18" charset="0"/>
              </a:rPr>
              <a:t>.</a:t>
            </a:r>
          </a:p>
          <a:p>
            <a:pPr algn="just">
              <a:buClr>
                <a:srgbClr val="0070C0"/>
              </a:buClr>
              <a:defRPr/>
            </a:pPr>
            <a:endParaRPr lang="lv-LV" sz="1000" dirty="0">
              <a:latin typeface="Times New Roman" panose="02020603050405020304" pitchFamily="18" charset="0"/>
              <a:cs typeface="Times New Roman" panose="02020603050405020304" pitchFamily="18" charset="0"/>
            </a:endParaRPr>
          </a:p>
          <a:p>
            <a:pPr algn="just">
              <a:buClr>
                <a:srgbClr val="0070C0"/>
              </a:buClr>
              <a:defRPr/>
            </a:pPr>
            <a:r>
              <a:rPr lang="lv-LV" sz="1800" dirty="0" smtClean="0">
                <a:latin typeface="Times New Roman" panose="02020603050405020304" pitchFamily="18" charset="0"/>
                <a:cs typeface="Times New Roman" panose="02020603050405020304" pitchFamily="18" charset="0"/>
              </a:rPr>
              <a:t>          </a:t>
            </a:r>
            <a:r>
              <a:rPr lang="lv-LV" sz="1800" b="1" dirty="0" smtClean="0">
                <a:solidFill>
                  <a:srgbClr val="0070C0"/>
                </a:solidFill>
                <a:latin typeface="Times New Roman" panose="02020603050405020304" pitchFamily="18" charset="0"/>
                <a:cs typeface="Times New Roman" panose="02020603050405020304" pitchFamily="18" charset="0"/>
              </a:rPr>
              <a:t>Par </a:t>
            </a:r>
            <a:r>
              <a:rPr lang="lv-LV" sz="1800" b="1" dirty="0">
                <a:solidFill>
                  <a:srgbClr val="0070C0"/>
                </a:solidFill>
                <a:latin typeface="Times New Roman" panose="02020603050405020304" pitchFamily="18" charset="0"/>
                <a:cs typeface="Times New Roman" panose="02020603050405020304" pitchFamily="18" charset="0"/>
              </a:rPr>
              <a:t>nemateriālajiem ieguldījumiem uzskata </a:t>
            </a:r>
            <a:r>
              <a:rPr lang="lv-LV" sz="1800" dirty="0">
                <a:latin typeface="Times New Roman" panose="02020603050405020304" pitchFamily="18" charset="0"/>
                <a:cs typeface="Times New Roman" panose="02020603050405020304" pitchFamily="18" charset="0"/>
              </a:rPr>
              <a:t>par samaksu iegūtas bezķermeniskas lietas (piemēram, patents, licence), kuru </a:t>
            </a:r>
            <a:r>
              <a:rPr lang="lv-LV" sz="1800" b="1" dirty="0">
                <a:solidFill>
                  <a:srgbClr val="C00000"/>
                </a:solidFill>
                <a:latin typeface="Times New Roman" panose="02020603050405020304" pitchFamily="18" charset="0"/>
                <a:cs typeface="Times New Roman" panose="02020603050405020304" pitchFamily="18" charset="0"/>
              </a:rPr>
              <a:t>derīgās lietošanas laiks ir ilgāks par gadu</a:t>
            </a:r>
            <a:r>
              <a:rPr lang="lv-LV" sz="1800" b="1" dirty="0" smtClean="0">
                <a:solidFill>
                  <a:srgbClr val="C00000"/>
                </a:solidFill>
                <a:latin typeface="Times New Roman" panose="02020603050405020304" pitchFamily="18" charset="0"/>
                <a:cs typeface="Times New Roman" panose="02020603050405020304" pitchFamily="18" charset="0"/>
              </a:rPr>
              <a:t>.</a:t>
            </a:r>
          </a:p>
          <a:p>
            <a:pPr algn="just">
              <a:buClr>
                <a:srgbClr val="0070C0"/>
              </a:buClr>
              <a:defRPr/>
            </a:pPr>
            <a:endParaRPr lang="lv-LV" sz="1000" b="1" dirty="0">
              <a:solidFill>
                <a:srgbClr val="C00000"/>
              </a:solidFill>
              <a:latin typeface="Times New Roman" panose="02020603050405020304" pitchFamily="18" charset="0"/>
              <a:cs typeface="Times New Roman" panose="02020603050405020304" pitchFamily="18" charset="0"/>
            </a:endParaRPr>
          </a:p>
          <a:p>
            <a:pPr algn="just">
              <a:buClr>
                <a:srgbClr val="0070C0"/>
              </a:buClr>
              <a:defRPr/>
            </a:pPr>
            <a:r>
              <a:rPr lang="lv-LV" sz="1900" b="1" u="sng" dirty="0">
                <a:solidFill>
                  <a:srgbClr val="C00000"/>
                </a:solidFill>
                <a:latin typeface="Times New Roman" panose="02020603050405020304" pitchFamily="18" charset="0"/>
                <a:cs typeface="Times New Roman" panose="02020603050405020304" pitchFamily="18" charset="0"/>
              </a:rPr>
              <a:t>Pirkta</a:t>
            </a:r>
            <a:r>
              <a:rPr lang="lv-LV" sz="1900" dirty="0">
                <a:latin typeface="Times New Roman" panose="02020603050405020304" pitchFamily="18" charset="0"/>
                <a:cs typeface="Times New Roman" panose="02020603050405020304" pitchFamily="18" charset="0"/>
              </a:rPr>
              <a:t> pamatlīdzekļa vai nemateriālā ieguldījuma </a:t>
            </a:r>
            <a:r>
              <a:rPr lang="lv-LV" sz="1900" b="1" dirty="0">
                <a:solidFill>
                  <a:srgbClr val="C00000"/>
                </a:solidFill>
                <a:latin typeface="Times New Roman" panose="02020603050405020304" pitchFamily="18" charset="0"/>
                <a:cs typeface="Times New Roman" panose="02020603050405020304" pitchFamily="18" charset="0"/>
              </a:rPr>
              <a:t>sākotnējā vērtībā </a:t>
            </a:r>
            <a:r>
              <a:rPr lang="lv-LV" sz="1900" b="1" dirty="0" smtClean="0">
                <a:solidFill>
                  <a:srgbClr val="C00000"/>
                </a:solidFill>
                <a:latin typeface="Times New Roman" panose="02020603050405020304" pitchFamily="18" charset="0"/>
                <a:cs typeface="Times New Roman" panose="02020603050405020304" pitchFamily="18" charset="0"/>
              </a:rPr>
              <a:t>ietver</a:t>
            </a:r>
            <a:r>
              <a:rPr lang="lv-LV" sz="1900" dirty="0" smtClean="0">
                <a:latin typeface="Times New Roman" panose="02020603050405020304" pitchFamily="18" charset="0"/>
                <a:cs typeface="Times New Roman" panose="02020603050405020304" pitchFamily="18" charset="0"/>
              </a:rPr>
              <a:t>:</a:t>
            </a:r>
          </a:p>
          <a:p>
            <a:pPr lvl="1" algn="just">
              <a:buClr>
                <a:srgbClr val="0070C0"/>
              </a:buClr>
              <a:buFont typeface="Arial" panose="020B0604020202020204" pitchFamily="34" charset="0"/>
              <a:buChar char="•"/>
              <a:defRPr/>
            </a:pPr>
            <a:r>
              <a:rPr lang="lv-LV" altLang="lv-LV" sz="1800" b="1" i="1" dirty="0" smtClean="0">
                <a:solidFill>
                  <a:srgbClr val="0070C0"/>
                </a:solidFill>
                <a:latin typeface="Times New Roman" panose="02020603050405020304" pitchFamily="18" charset="0"/>
                <a:cs typeface="Times New Roman" panose="02020603050405020304" pitchFamily="18" charset="0"/>
              </a:rPr>
              <a:t>Pirkšanas </a:t>
            </a:r>
            <a:r>
              <a:rPr lang="lv-LV" altLang="lv-LV" sz="1800" b="1" i="1" dirty="0">
                <a:solidFill>
                  <a:srgbClr val="0070C0"/>
                </a:solidFill>
                <a:latin typeface="Times New Roman" panose="02020603050405020304" pitchFamily="18" charset="0"/>
                <a:cs typeface="Times New Roman" panose="02020603050405020304" pitchFamily="18" charset="0"/>
              </a:rPr>
              <a:t>cena </a:t>
            </a:r>
          </a:p>
          <a:p>
            <a:pPr lvl="1">
              <a:lnSpc>
                <a:spcPct val="90000"/>
              </a:lnSpc>
              <a:buFont typeface="Wingdings" pitchFamily="2" charset="2"/>
              <a:buNone/>
            </a:pPr>
            <a:endParaRPr lang="lv-LV" altLang="lv-LV" sz="1000" b="1" i="1" dirty="0">
              <a:solidFill>
                <a:srgbClr val="0070C0"/>
              </a:solidFill>
              <a:latin typeface="Times New Roman" panose="02020603050405020304" pitchFamily="18" charset="0"/>
              <a:cs typeface="Times New Roman" panose="02020603050405020304" pitchFamily="18" charset="0"/>
            </a:endParaRPr>
          </a:p>
          <a:p>
            <a:pPr lvl="1" algn="just">
              <a:lnSpc>
                <a:spcPct val="90000"/>
              </a:lnSpc>
              <a:buFont typeface="Wingdings" pitchFamily="2" charset="2"/>
              <a:buNone/>
            </a:pPr>
            <a:r>
              <a:rPr lang="lv-LV" altLang="lv-LV" sz="1800" b="1" i="1" dirty="0">
                <a:solidFill>
                  <a:srgbClr val="0070C0"/>
                </a:solidFill>
                <a:latin typeface="Times New Roman" panose="02020603050405020304" pitchFamily="18" charset="0"/>
                <a:cs typeface="Times New Roman" panose="02020603050405020304" pitchFamily="18" charset="0"/>
              </a:rPr>
              <a:t>+ Saņemto aizņēmumu procenti, kas samaksāti līdz objekta lietderīgās izmantošanas uzsākšanai (nodošanas </a:t>
            </a:r>
            <a:r>
              <a:rPr lang="lv-LV" altLang="lv-LV" sz="1800" b="1" i="1" dirty="0" err="1">
                <a:solidFill>
                  <a:srgbClr val="0070C0"/>
                </a:solidFill>
                <a:latin typeface="Times New Roman" panose="02020603050405020304" pitchFamily="18" charset="0"/>
                <a:cs typeface="Times New Roman" panose="02020603050405020304" pitchFamily="18" charset="0"/>
              </a:rPr>
              <a:t>ekpluatācijā</a:t>
            </a:r>
            <a:r>
              <a:rPr lang="lv-LV" altLang="lv-LV" sz="1800" b="1" i="1" dirty="0">
                <a:solidFill>
                  <a:srgbClr val="0070C0"/>
                </a:solidFill>
                <a:latin typeface="Times New Roman" panose="02020603050405020304" pitchFamily="18" charset="0"/>
                <a:cs typeface="Times New Roman" panose="02020603050405020304" pitchFamily="18" charset="0"/>
              </a:rPr>
              <a:t>)</a:t>
            </a:r>
          </a:p>
          <a:p>
            <a:pPr lvl="1">
              <a:lnSpc>
                <a:spcPct val="90000"/>
              </a:lnSpc>
              <a:buFont typeface="Wingdings" pitchFamily="2" charset="2"/>
              <a:buNone/>
            </a:pPr>
            <a:endParaRPr lang="lv-LV" altLang="lv-LV" sz="1800" b="1" i="1" dirty="0">
              <a:solidFill>
                <a:srgbClr val="0070C0"/>
              </a:solidFill>
              <a:latin typeface="Times New Roman" panose="02020603050405020304" pitchFamily="18" charset="0"/>
              <a:cs typeface="Times New Roman" panose="02020603050405020304" pitchFamily="18" charset="0"/>
            </a:endParaRPr>
          </a:p>
          <a:p>
            <a:pPr lvl="1">
              <a:lnSpc>
                <a:spcPct val="90000"/>
              </a:lnSpc>
              <a:buFont typeface="Wingdings" pitchFamily="2" charset="2"/>
              <a:buNone/>
            </a:pPr>
            <a:r>
              <a:rPr lang="lv-LV" altLang="lv-LV" sz="1800" b="1" i="1" dirty="0">
                <a:solidFill>
                  <a:srgbClr val="0070C0"/>
                </a:solidFill>
                <a:latin typeface="Times New Roman" panose="02020603050405020304" pitchFamily="18" charset="0"/>
                <a:cs typeface="Times New Roman" panose="02020603050405020304" pitchFamily="18" charset="0"/>
              </a:rPr>
              <a:t>+ Citi tiešie izdevumi </a:t>
            </a:r>
          </a:p>
          <a:p>
            <a:pPr lvl="1" algn="just">
              <a:lnSpc>
                <a:spcPct val="90000"/>
              </a:lnSpc>
              <a:buFont typeface="Wingdings" pitchFamily="2" charset="2"/>
              <a:buNone/>
            </a:pPr>
            <a:r>
              <a:rPr lang="lv-LV" altLang="lv-LV" sz="1800" i="1" dirty="0">
                <a:latin typeface="Times New Roman" panose="02020603050405020304" pitchFamily="18" charset="0"/>
                <a:cs typeface="Times New Roman" panose="02020603050405020304" pitchFamily="18" charset="0"/>
              </a:rPr>
              <a:t>   </a:t>
            </a:r>
            <a:r>
              <a:rPr lang="lv-LV" altLang="lv-LV" sz="1800" b="1" i="1" dirty="0">
                <a:latin typeface="Times New Roman" panose="02020603050405020304" pitchFamily="18" charset="0"/>
                <a:cs typeface="Times New Roman" panose="02020603050405020304" pitchFamily="18" charset="0"/>
              </a:rPr>
              <a:t>(piemēram, pamatlīdzekļa piegādes izdevumi līdz tā izmantošanas vietai, pamatlīdzekļa sagatavošanas izdevumi paredzētajai izmantošanai, kā arī samaksātie muitas maksājumi)</a:t>
            </a:r>
          </a:p>
          <a:p>
            <a:pPr algn="just">
              <a:buClr>
                <a:srgbClr val="0070C0"/>
              </a:buClr>
              <a:defRPr/>
            </a:pPr>
            <a:endParaRPr lang="lv-LV" sz="1800" dirty="0">
              <a:latin typeface="Times New Roman" panose="02020603050405020304" pitchFamily="18" charset="0"/>
              <a:cs typeface="Times New Roman" panose="02020603050405020304" pitchFamily="18" charset="0"/>
            </a:endParaRPr>
          </a:p>
        </p:txBody>
      </p:sp>
      <p:sp>
        <p:nvSpPr>
          <p:cNvPr id="266242" name="Slide Number Placeholder 5"/>
          <p:cNvSpPr>
            <a:spLocks noGrp="1"/>
          </p:cNvSpPr>
          <p:nvPr>
            <p:ph type="sldNum" sz="quarter" idx="12"/>
          </p:nvPr>
        </p:nvSpPr>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fld id="{7C979C82-7C9C-4C27-AB80-7555392D375B}" type="slidenum">
              <a:rPr lang="lv-LV" altLang="lv-LV" sz="1000" smtClean="0"/>
              <a:pPr eaLnBrk="1" hangingPunct="1">
                <a:spcBef>
                  <a:spcPct val="0"/>
                </a:spcBef>
                <a:buClrTx/>
                <a:buSzTx/>
                <a:buFontTx/>
                <a:buNone/>
                <a:defRPr/>
              </a:pPr>
              <a:t>27</a:t>
            </a:fld>
            <a:endParaRPr lang="lv-LV" altLang="lv-LV" sz="1000" smtClean="0"/>
          </a:p>
        </p:txBody>
      </p:sp>
    </p:spTree>
    <p:extLst>
      <p:ext uri="{BB962C8B-B14F-4D97-AF65-F5344CB8AC3E}">
        <p14:creationId xmlns:p14="http://schemas.microsoft.com/office/powerpoint/2010/main" val="1298879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277813"/>
            <a:ext cx="8425061" cy="847725"/>
          </a:xfrm>
        </p:spPr>
        <p:txBody>
          <a:bodyPr>
            <a:noAutofit/>
          </a:bodyPr>
          <a:lstStyle/>
          <a:p>
            <a:pPr algn="ctr" eaLnBrk="1" hangingPunct="1"/>
            <a:r>
              <a:rPr lang="lv-LV" alt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Pamatlīdzekļu un nemateriālo ieguldījumu uzskaite</a:t>
            </a:r>
          </a:p>
        </p:txBody>
      </p:sp>
      <p:sp>
        <p:nvSpPr>
          <p:cNvPr id="72707" name="Rectangle 3"/>
          <p:cNvSpPr>
            <a:spLocks noGrp="1" noChangeArrowheads="1"/>
          </p:cNvSpPr>
          <p:nvPr>
            <p:ph idx="1"/>
          </p:nvPr>
        </p:nvSpPr>
        <p:spPr>
          <a:xfrm>
            <a:off x="395536" y="1124744"/>
            <a:ext cx="8569077" cy="5617369"/>
          </a:xfrm>
        </p:spPr>
        <p:txBody>
          <a:bodyPr>
            <a:normAutofit/>
          </a:bodyPr>
          <a:lstStyle/>
          <a:p>
            <a:pPr algn="just">
              <a:buClr>
                <a:srgbClr val="0070C0"/>
              </a:buClr>
              <a:defRPr/>
            </a:pPr>
            <a:r>
              <a:rPr lang="lv-LV" sz="1800" b="1" u="sng" dirty="0" smtClean="0">
                <a:solidFill>
                  <a:srgbClr val="C00000"/>
                </a:solidFill>
                <a:latin typeface="Times New Roman" panose="02020603050405020304" pitchFamily="18" charset="0"/>
                <a:cs typeface="Times New Roman" panose="02020603050405020304" pitchFamily="18" charset="0"/>
              </a:rPr>
              <a:t>Izveidota</a:t>
            </a:r>
            <a:r>
              <a:rPr lang="lv-LV" sz="1800" dirty="0" smtClean="0">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pamatlīdzekļa </a:t>
            </a:r>
            <a:r>
              <a:rPr lang="lv-LV" sz="1800" b="1" dirty="0" smtClean="0">
                <a:solidFill>
                  <a:srgbClr val="C00000"/>
                </a:solidFill>
                <a:latin typeface="Times New Roman" panose="02020603050405020304" pitchFamily="18" charset="0"/>
                <a:cs typeface="Times New Roman" panose="02020603050405020304" pitchFamily="18" charset="0"/>
              </a:rPr>
              <a:t>sākotnējā </a:t>
            </a:r>
            <a:r>
              <a:rPr lang="lv-LV" sz="1800" b="1" dirty="0">
                <a:solidFill>
                  <a:srgbClr val="C00000"/>
                </a:solidFill>
                <a:latin typeface="Times New Roman" panose="02020603050405020304" pitchFamily="18" charset="0"/>
                <a:cs typeface="Times New Roman" panose="02020603050405020304" pitchFamily="18" charset="0"/>
              </a:rPr>
              <a:t>vērtībā </a:t>
            </a:r>
            <a:r>
              <a:rPr lang="lv-LV" sz="1800" b="1" dirty="0" smtClean="0">
                <a:solidFill>
                  <a:srgbClr val="C00000"/>
                </a:solidFill>
                <a:latin typeface="Times New Roman" panose="02020603050405020304" pitchFamily="18" charset="0"/>
                <a:cs typeface="Times New Roman" panose="02020603050405020304" pitchFamily="18" charset="0"/>
              </a:rPr>
              <a:t>ietver</a:t>
            </a:r>
            <a:r>
              <a:rPr lang="lv-LV" sz="1800" dirty="0" smtClean="0">
                <a:latin typeface="Times New Roman" panose="02020603050405020304" pitchFamily="18" charset="0"/>
                <a:cs typeface="Times New Roman" panose="02020603050405020304" pitchFamily="18" charset="0"/>
              </a:rPr>
              <a:t>:</a:t>
            </a:r>
          </a:p>
          <a:p>
            <a:pPr lvl="1" algn="just">
              <a:buClr>
                <a:srgbClr val="0070C0"/>
              </a:buClr>
              <a:buFont typeface="Arial" panose="020B0604020202020204" pitchFamily="34" charset="0"/>
              <a:buChar char="•"/>
              <a:defRPr/>
            </a:pPr>
            <a:r>
              <a:rPr lang="lv-LV" altLang="lv-LV" b="1" i="1" dirty="0" smtClean="0">
                <a:solidFill>
                  <a:srgbClr val="0070C0"/>
                </a:solidFill>
                <a:latin typeface="Times New Roman" panose="02020603050405020304" pitchFamily="18" charset="0"/>
                <a:cs typeface="Times New Roman" panose="02020603050405020304" pitchFamily="18" charset="0"/>
              </a:rPr>
              <a:t>Izdevumi, </a:t>
            </a:r>
            <a:r>
              <a:rPr lang="lv-LV" altLang="lv-LV" b="1" i="1" dirty="0">
                <a:solidFill>
                  <a:srgbClr val="0070C0"/>
                </a:solidFill>
                <a:latin typeface="Times New Roman" panose="02020603050405020304" pitchFamily="18" charset="0"/>
                <a:cs typeface="Times New Roman" panose="02020603050405020304" pitchFamily="18" charset="0"/>
              </a:rPr>
              <a:t>kas tieši saistīti ar pamatlīdzekļa izveidošanu un sagatavošanu nodošanai ekspluatācijā </a:t>
            </a:r>
            <a:r>
              <a:rPr lang="lv-LV" altLang="lv-LV" b="1" i="1" dirty="0">
                <a:latin typeface="Times New Roman" panose="02020603050405020304" pitchFamily="18" charset="0"/>
                <a:cs typeface="Times New Roman" panose="02020603050405020304" pitchFamily="18" charset="0"/>
              </a:rPr>
              <a:t>(piemēram, materiālu izdevumi, algas un darba devēja VSAOI maksājumi, pamatlīdzekļa izveidošanā izmantoto pamatlīdzekļu nolietojums, samaksa par saņemtajiem pakalpojumiem u.c</a:t>
            </a:r>
            <a:r>
              <a:rPr lang="lv-LV" altLang="lv-LV" i="1" dirty="0">
                <a:latin typeface="Times New Roman" panose="02020603050405020304" pitchFamily="18" charset="0"/>
                <a:cs typeface="Times New Roman" panose="02020603050405020304" pitchFamily="18" charset="0"/>
              </a:rPr>
              <a:t>.)</a:t>
            </a:r>
          </a:p>
          <a:p>
            <a:pPr algn="just">
              <a:lnSpc>
                <a:spcPct val="90000"/>
              </a:lnSpc>
            </a:pPr>
            <a:endParaRPr lang="lv-LV" altLang="lv-LV" sz="1100" i="1" dirty="0">
              <a:solidFill>
                <a:srgbClr val="0070C0"/>
              </a:solidFill>
              <a:latin typeface="Times New Roman" panose="02020603050405020304" pitchFamily="18" charset="0"/>
              <a:cs typeface="Times New Roman" panose="02020603050405020304" pitchFamily="18" charset="0"/>
            </a:endParaRPr>
          </a:p>
          <a:p>
            <a:pPr>
              <a:lnSpc>
                <a:spcPct val="90000"/>
              </a:lnSpc>
              <a:buFont typeface="Wingdings" pitchFamily="2" charset="2"/>
              <a:buNone/>
            </a:pPr>
            <a:r>
              <a:rPr lang="lv-LV" altLang="lv-LV" sz="2000" b="1" i="1" dirty="0" smtClean="0">
                <a:solidFill>
                  <a:srgbClr val="0070C0"/>
                </a:solidFill>
                <a:latin typeface="Times New Roman" panose="02020603050405020304" pitchFamily="18" charset="0"/>
                <a:cs typeface="Times New Roman" panose="02020603050405020304" pitchFamily="18" charset="0"/>
              </a:rPr>
              <a:t>		+ </a:t>
            </a:r>
            <a:r>
              <a:rPr lang="lv-LV" altLang="lv-LV" sz="2000" b="1" i="1" dirty="0" smtClean="0">
                <a:solidFill>
                  <a:srgbClr val="002060"/>
                </a:solidFill>
                <a:latin typeface="Times New Roman" panose="02020603050405020304" pitchFamily="18" charset="0"/>
                <a:cs typeface="Times New Roman" panose="02020603050405020304" pitchFamily="18" charset="0"/>
              </a:rPr>
              <a:t>Procentu </a:t>
            </a:r>
            <a:r>
              <a:rPr lang="lv-LV" altLang="lv-LV" sz="2000" b="1" i="1" dirty="0">
                <a:solidFill>
                  <a:srgbClr val="002060"/>
                </a:solidFill>
                <a:latin typeface="Times New Roman" panose="02020603050405020304" pitchFamily="18" charset="0"/>
                <a:cs typeface="Times New Roman" panose="02020603050405020304" pitchFamily="18" charset="0"/>
              </a:rPr>
              <a:t>maksājumi līdz pamatlīdzekļa nodošanai ekspluatācijā par saņemtajiem aizņēmumiem pamatlīdzekļa izveidošanai </a:t>
            </a:r>
            <a:endParaRPr lang="lv-LV" altLang="lv-LV" sz="2000" b="1" i="1" dirty="0" smtClean="0">
              <a:solidFill>
                <a:srgbClr val="002060"/>
              </a:solidFill>
              <a:latin typeface="Times New Roman" panose="02020603050405020304" pitchFamily="18" charset="0"/>
              <a:cs typeface="Times New Roman" panose="02020603050405020304" pitchFamily="18" charset="0"/>
            </a:endParaRPr>
          </a:p>
          <a:p>
            <a:pPr algn="ctr">
              <a:lnSpc>
                <a:spcPct val="90000"/>
              </a:lnSpc>
              <a:buFont typeface="Wingdings" pitchFamily="2" charset="2"/>
              <a:buNone/>
            </a:pPr>
            <a:endParaRPr lang="lv-LV" altLang="lv-LV" sz="1000" i="1" dirty="0">
              <a:solidFill>
                <a:srgbClr val="0070C0"/>
              </a:solidFill>
              <a:latin typeface="Times New Roman" panose="02020603050405020304" pitchFamily="18" charset="0"/>
              <a:cs typeface="Times New Roman" panose="02020603050405020304" pitchFamily="18" charset="0"/>
            </a:endParaRPr>
          </a:p>
          <a:p>
            <a:pPr algn="just">
              <a:lnSpc>
                <a:spcPct val="90000"/>
              </a:lnSpc>
              <a:buClr>
                <a:srgbClr val="0070C0"/>
              </a:buClr>
            </a:pPr>
            <a:r>
              <a:rPr lang="lv-LV" sz="2000" b="1" dirty="0" smtClean="0">
                <a:latin typeface="Times New Roman" panose="02020603050405020304" pitchFamily="18" charset="0"/>
                <a:cs typeface="Times New Roman" panose="02020603050405020304" pitchFamily="18" charset="0"/>
              </a:rPr>
              <a:t>Ja saimnieciskajā </a:t>
            </a:r>
            <a:r>
              <a:rPr lang="lv-LV" sz="2000" b="1" dirty="0">
                <a:latin typeface="Times New Roman" panose="02020603050405020304" pitchFamily="18" charset="0"/>
                <a:cs typeface="Times New Roman" panose="02020603050405020304" pitchFamily="18" charset="0"/>
              </a:rPr>
              <a:t>darbībā kā pamatlīdzekli </a:t>
            </a:r>
            <a:r>
              <a:rPr lang="lv-LV" sz="2000" b="1" u="sng" dirty="0">
                <a:solidFill>
                  <a:srgbClr val="C00000"/>
                </a:solidFill>
                <a:latin typeface="Times New Roman" panose="02020603050405020304" pitchFamily="18" charset="0"/>
                <a:cs typeface="Times New Roman" panose="02020603050405020304" pitchFamily="18" charset="0"/>
              </a:rPr>
              <a:t>iegulda</a:t>
            </a:r>
            <a:r>
              <a:rPr lang="lv-LV" sz="2000" b="1" dirty="0">
                <a:latin typeface="Times New Roman" panose="02020603050405020304" pitchFamily="18" charset="0"/>
                <a:cs typeface="Times New Roman" panose="02020603050405020304" pitchFamily="18" charset="0"/>
              </a:rPr>
              <a:t> (sāk izmantot) personisko mantu, kas pirkta vai izveidota pirms saimnieciskās darbības uzsākšana</a:t>
            </a:r>
            <a:endParaRPr lang="lv-LV" sz="2000" b="1" dirty="0" smtClean="0">
              <a:latin typeface="Times New Roman" panose="02020603050405020304" pitchFamily="18" charset="0"/>
              <a:cs typeface="Times New Roman" panose="02020603050405020304" pitchFamily="18" charset="0"/>
            </a:endParaRPr>
          </a:p>
          <a:p>
            <a:pPr lvl="1" algn="just">
              <a:buClr>
                <a:srgbClr val="C00000"/>
              </a:buClr>
              <a:buFont typeface="Wingdings" pitchFamily="2" charset="2"/>
              <a:buChar char="à"/>
            </a:pPr>
            <a:r>
              <a:rPr lang="lv-LV" altLang="lv-LV" b="1" i="1" dirty="0" smtClean="0">
                <a:latin typeface="Times New Roman" panose="02020603050405020304" pitchFamily="18" charset="0"/>
                <a:cs typeface="Times New Roman" panose="02020603050405020304" pitchFamily="18" charset="0"/>
              </a:rPr>
              <a:t> pamato </a:t>
            </a:r>
            <a:r>
              <a:rPr lang="lv-LV" altLang="lv-LV" b="1" i="1" dirty="0">
                <a:latin typeface="Times New Roman" panose="02020603050405020304" pitchFamily="18" charset="0"/>
                <a:cs typeface="Times New Roman" panose="02020603050405020304" pitchFamily="18" charset="0"/>
              </a:rPr>
              <a:t>ar attaisnojuma dokumentiem  (iegādes dokumentiem vai izveidošanas izdevumu apliecinošiem dokumentiem) </a:t>
            </a:r>
          </a:p>
          <a:p>
            <a:pPr lvl="1" algn="just">
              <a:buClr>
                <a:srgbClr val="C00000"/>
              </a:buClr>
              <a:buFont typeface="Wingdings" pitchFamily="2" charset="2"/>
              <a:buChar char="à"/>
            </a:pPr>
            <a:r>
              <a:rPr lang="lv-LV" altLang="lv-LV" b="1" i="1" dirty="0" smtClean="0">
                <a:latin typeface="Times New Roman" panose="02020603050405020304" pitchFamily="18" charset="0"/>
                <a:cs typeface="Times New Roman" panose="02020603050405020304" pitchFamily="18" charset="0"/>
              </a:rPr>
              <a:t> aprēķina </a:t>
            </a:r>
            <a:r>
              <a:rPr lang="lv-LV" altLang="lv-LV" b="1" i="1" u="sng" dirty="0">
                <a:latin typeface="Times New Roman" panose="02020603050405020304" pitchFamily="18" charset="0"/>
                <a:cs typeface="Times New Roman" panose="02020603050405020304" pitchFamily="18" charset="0"/>
              </a:rPr>
              <a:t>atlikušo vērtību</a:t>
            </a:r>
            <a:r>
              <a:rPr lang="lv-LV" altLang="lv-LV" b="1" i="1" dirty="0">
                <a:latin typeface="Times New Roman" panose="02020603050405020304" pitchFamily="18" charset="0"/>
                <a:cs typeface="Times New Roman" panose="02020603050405020304" pitchFamily="18" charset="0"/>
              </a:rPr>
              <a:t> saskaņā ar likuma “Par uzņēmumu ienākuma nodokli” 13.pantu uz datumu, kad sāk izmantot saimnieciskajā darbībā</a:t>
            </a:r>
          </a:p>
          <a:p>
            <a:pPr lvl="1" algn="just">
              <a:buClr>
                <a:srgbClr val="C00000"/>
              </a:buClr>
              <a:buFont typeface="Wingdings" pitchFamily="2" charset="2"/>
              <a:buChar char="à"/>
            </a:pPr>
            <a:r>
              <a:rPr lang="lv-LV" altLang="lv-LV" b="1" i="1" dirty="0" smtClean="0">
                <a:solidFill>
                  <a:srgbClr val="C00000"/>
                </a:solidFill>
                <a:latin typeface="Times New Roman" panose="02020603050405020304" pitchFamily="18" charset="0"/>
                <a:cs typeface="Times New Roman" panose="02020603050405020304" pitchFamily="18" charset="0"/>
              </a:rPr>
              <a:t>J a </a:t>
            </a:r>
            <a:r>
              <a:rPr lang="lv-LV" altLang="lv-LV" b="1" i="1" dirty="0">
                <a:solidFill>
                  <a:srgbClr val="C00000"/>
                </a:solidFill>
                <a:latin typeface="Times New Roman" panose="02020603050405020304" pitchFamily="18" charset="0"/>
                <a:cs typeface="Times New Roman" panose="02020603050405020304" pitchFamily="18" charset="0"/>
              </a:rPr>
              <a:t>nav attaisnojuma dokumenta – uzskaita tikai natūrā</a:t>
            </a:r>
          </a:p>
          <a:p>
            <a:pPr lvl="1" algn="just">
              <a:buClr>
                <a:schemeClr val="tx1"/>
              </a:buClr>
              <a:buFont typeface="Wingdings" pitchFamily="2" charset="2"/>
              <a:buNone/>
            </a:pPr>
            <a:endParaRPr lang="lv-LV" altLang="lv-LV" sz="1800" i="1" dirty="0"/>
          </a:p>
          <a:p>
            <a:pPr algn="just">
              <a:lnSpc>
                <a:spcPct val="90000"/>
              </a:lnSpc>
              <a:buClr>
                <a:srgbClr val="0070C0"/>
              </a:buClr>
            </a:pPr>
            <a:endParaRPr lang="lv-LV" sz="1800" dirty="0">
              <a:latin typeface="Times New Roman" panose="02020603050405020304" pitchFamily="18" charset="0"/>
              <a:cs typeface="Times New Roman" panose="02020603050405020304" pitchFamily="18" charset="0"/>
            </a:endParaRPr>
          </a:p>
          <a:p>
            <a:pPr algn="just">
              <a:lnSpc>
                <a:spcPct val="90000"/>
              </a:lnSpc>
              <a:buClr>
                <a:srgbClr val="0070C0"/>
              </a:buClr>
            </a:pPr>
            <a:endParaRPr lang="lv-LV" altLang="lv-LV" sz="1800" b="1" dirty="0">
              <a:solidFill>
                <a:srgbClr val="0070C0"/>
              </a:solidFill>
              <a:latin typeface="Times New Roman" panose="02020603050405020304" pitchFamily="18" charset="0"/>
              <a:cs typeface="Times New Roman" panose="02020603050405020304" pitchFamily="18" charset="0"/>
            </a:endParaRPr>
          </a:p>
        </p:txBody>
      </p:sp>
      <p:sp>
        <p:nvSpPr>
          <p:cNvPr id="266242" name="Slide Number Placeholder 5"/>
          <p:cNvSpPr>
            <a:spLocks noGrp="1"/>
          </p:cNvSpPr>
          <p:nvPr>
            <p:ph type="sldNum" sz="quarter" idx="12"/>
          </p:nvPr>
        </p:nvSpPr>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fld id="{7C979C82-7C9C-4C27-AB80-7555392D375B}" type="slidenum">
              <a:rPr lang="lv-LV" altLang="lv-LV" sz="1000" smtClean="0"/>
              <a:pPr eaLnBrk="1" hangingPunct="1">
                <a:spcBef>
                  <a:spcPct val="0"/>
                </a:spcBef>
                <a:buClrTx/>
                <a:buSzTx/>
                <a:buFontTx/>
                <a:buNone/>
                <a:defRPr/>
              </a:pPr>
              <a:t>28</a:t>
            </a:fld>
            <a:endParaRPr lang="lv-LV" altLang="lv-LV" sz="1000" smtClean="0"/>
          </a:p>
        </p:txBody>
      </p:sp>
    </p:spTree>
    <p:extLst>
      <p:ext uri="{BB962C8B-B14F-4D97-AF65-F5344CB8AC3E}">
        <p14:creationId xmlns:p14="http://schemas.microsoft.com/office/powerpoint/2010/main" val="258919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277813"/>
            <a:ext cx="8425061" cy="847725"/>
          </a:xfrm>
        </p:spPr>
        <p:txBody>
          <a:bodyPr>
            <a:noAutofit/>
          </a:bodyPr>
          <a:lstStyle/>
          <a:p>
            <a:pPr algn="ctr" eaLnBrk="1" hangingPunct="1"/>
            <a:r>
              <a:rPr lang="lv-LV" alt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Pamatlīdzekļu un nemateriālo ieguldījumu uzskaite</a:t>
            </a:r>
          </a:p>
        </p:txBody>
      </p:sp>
      <p:sp>
        <p:nvSpPr>
          <p:cNvPr id="72707" name="Rectangle 3"/>
          <p:cNvSpPr>
            <a:spLocks noGrp="1" noChangeArrowheads="1"/>
          </p:cNvSpPr>
          <p:nvPr>
            <p:ph idx="1"/>
          </p:nvPr>
        </p:nvSpPr>
        <p:spPr>
          <a:xfrm>
            <a:off x="539552" y="1124744"/>
            <a:ext cx="8425061" cy="5733256"/>
          </a:xfrm>
        </p:spPr>
        <p:txBody>
          <a:bodyPr>
            <a:normAutofit lnSpcReduction="10000"/>
          </a:bodyPr>
          <a:lstStyle/>
          <a:p>
            <a:pPr algn="just">
              <a:buClr>
                <a:srgbClr val="0070C0"/>
              </a:buClr>
              <a:defRPr/>
            </a:pPr>
            <a:r>
              <a:rPr lang="lv-LV" sz="2200" dirty="0" smtClean="0">
                <a:latin typeface="Times New Roman" panose="02020603050405020304" pitchFamily="18" charset="0"/>
                <a:cs typeface="Times New Roman" panose="02020603050405020304" pitchFamily="18" charset="0"/>
              </a:rPr>
              <a:t>Pamatlīdzekļu un nemateriālo ieguldījumu iegādes un izveidošanas izdevumus, kā arī kapitālā remonta izmaksas reģistrē saimnieciskās darbības ieņēmumu un izdevumu uzskaites žurnāla</a:t>
            </a:r>
            <a:r>
              <a:rPr lang="lv-LV" sz="2200" b="1" dirty="0" smtClean="0">
                <a:solidFill>
                  <a:srgbClr val="0070C0"/>
                </a:solidFill>
                <a:latin typeface="Times New Roman" panose="02020603050405020304" pitchFamily="18" charset="0"/>
                <a:cs typeface="Times New Roman" panose="02020603050405020304" pitchFamily="18" charset="0"/>
              </a:rPr>
              <a:t> 23.ailē „Izdevumi, kas nav attiecināmi uz ienākuma nodokļa aprēķināšanu”</a:t>
            </a:r>
            <a:r>
              <a:rPr lang="lv-LV" sz="2200" dirty="0" smtClean="0">
                <a:latin typeface="Times New Roman" panose="02020603050405020304" pitchFamily="18" charset="0"/>
                <a:cs typeface="Times New Roman" panose="02020603050405020304" pitchFamily="18" charset="0"/>
              </a:rPr>
              <a:t>, jo minētos izdevumus attiecina uz saimnieciskās darbības izdevumiem, rēķinot attiecīgo objektu nolietojumu</a:t>
            </a:r>
            <a:r>
              <a:rPr lang="lv-LV" sz="2200" b="1"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algn="just">
              <a:buClr>
                <a:srgbClr val="0070C0"/>
              </a:buClr>
              <a:defRPr/>
            </a:pPr>
            <a:endParaRPr lang="lv-LV" sz="1100" b="1"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marL="0" indent="0" algn="just">
              <a:lnSpc>
                <a:spcPct val="90000"/>
              </a:lnSpc>
              <a:buClr>
                <a:schemeClr val="accent5">
                  <a:lumMod val="75000"/>
                </a:schemeClr>
              </a:buClr>
              <a:buNone/>
              <a:defRPr/>
            </a:pPr>
            <a:r>
              <a:rPr lang="lv-LV" sz="2100" b="1" i="1" dirty="0" smtClean="0">
                <a:solidFill>
                  <a:srgbClr val="0070C0"/>
                </a:solidFill>
                <a:latin typeface="Times New Roman" panose="02020603050405020304" pitchFamily="18" charset="0"/>
                <a:cs typeface="Times New Roman" panose="02020603050405020304" pitchFamily="18" charset="0"/>
              </a:rPr>
              <a:t>    </a:t>
            </a:r>
            <a:r>
              <a:rPr lang="lv-LV" sz="2100" b="1" i="1" u="sng" dirty="0" smtClean="0">
                <a:solidFill>
                  <a:srgbClr val="0070C0"/>
                </a:solidFill>
                <a:latin typeface="Times New Roman" panose="02020603050405020304" pitchFamily="18" charset="0"/>
                <a:cs typeface="Times New Roman" panose="02020603050405020304" pitchFamily="18" charset="0"/>
              </a:rPr>
              <a:t> </a:t>
            </a:r>
            <a:r>
              <a:rPr lang="lv-LV" sz="2200" b="1" i="1" u="sng" dirty="0" smtClean="0">
                <a:solidFill>
                  <a:srgbClr val="002060"/>
                </a:solidFill>
                <a:latin typeface="Times New Roman" panose="02020603050405020304" pitchFamily="18" charset="0"/>
                <a:cs typeface="Times New Roman" panose="02020603050405020304" pitchFamily="18" charset="0"/>
              </a:rPr>
              <a:t>Piemēram,</a:t>
            </a:r>
            <a:r>
              <a:rPr lang="lv-LV" sz="2200" b="1" dirty="0">
                <a:solidFill>
                  <a:srgbClr val="002060"/>
                </a:solidFill>
              </a:rPr>
              <a:t> </a:t>
            </a:r>
            <a:endParaRPr lang="lv-LV" sz="2200" b="1" dirty="0" smtClean="0">
              <a:solidFill>
                <a:srgbClr val="002060"/>
              </a:solidFill>
            </a:endParaRPr>
          </a:p>
          <a:p>
            <a:pPr marL="0" indent="0" algn="just">
              <a:lnSpc>
                <a:spcPct val="90000"/>
              </a:lnSpc>
              <a:buClr>
                <a:schemeClr val="accent5">
                  <a:lumMod val="75000"/>
                </a:schemeClr>
              </a:buClr>
              <a:buNone/>
              <a:defRPr/>
            </a:pPr>
            <a:r>
              <a:rPr lang="lv-LV" sz="2200" b="1" i="1" dirty="0" smtClean="0">
                <a:solidFill>
                  <a:srgbClr val="002060"/>
                </a:solidFill>
                <a:latin typeface="Times New Roman" panose="02020603050405020304" pitchFamily="18" charset="0"/>
                <a:cs typeface="Times New Roman" panose="02020603050405020304" pitchFamily="18" charset="0"/>
              </a:rPr>
              <a:t>saimnieciskās </a:t>
            </a:r>
            <a:r>
              <a:rPr lang="lv-LV" sz="2200" b="1" i="1" dirty="0">
                <a:solidFill>
                  <a:srgbClr val="002060"/>
                </a:solidFill>
                <a:latin typeface="Times New Roman" panose="02020603050405020304" pitchFamily="18" charset="0"/>
                <a:cs typeface="Times New Roman" panose="02020603050405020304" pitchFamily="18" charset="0"/>
              </a:rPr>
              <a:t>darbības veicējs par 500 EUR iegādājas datoru, kas nepieciešams saimnieciskās darbības veikšanai. Šo datoru atzīst par pamatlīdzekli 500 EUR vērtībā. Iegādāto pamatlīdzekli saimnieciskās darbības žurnālā reģistrē šādi</a:t>
            </a:r>
            <a:r>
              <a:rPr lang="lv-LV" sz="1900" i="1" dirty="0" smtClean="0">
                <a:solidFill>
                  <a:srgbClr val="00B0F0"/>
                </a:solidFill>
                <a:latin typeface="Times New Roman" panose="02020603050405020304" pitchFamily="18" charset="0"/>
                <a:cs typeface="Times New Roman" panose="02020603050405020304" pitchFamily="18" charset="0"/>
              </a:rPr>
              <a:t>:</a:t>
            </a:r>
          </a:p>
          <a:p>
            <a:pPr marL="0" indent="0" algn="just">
              <a:lnSpc>
                <a:spcPct val="90000"/>
              </a:lnSpc>
              <a:buClr>
                <a:schemeClr val="accent5">
                  <a:lumMod val="75000"/>
                </a:schemeClr>
              </a:buClr>
              <a:buNone/>
              <a:defRPr/>
            </a:pPr>
            <a:endParaRPr lang="lv-LV" sz="1600" i="1" dirty="0" smtClean="0">
              <a:solidFill>
                <a:srgbClr val="00B0F0"/>
              </a:solidFill>
              <a:latin typeface="Times New Roman" panose="02020603050405020304" pitchFamily="18" charset="0"/>
              <a:cs typeface="Times New Roman" panose="02020603050405020304" pitchFamily="18" charset="0"/>
            </a:endParaRPr>
          </a:p>
          <a:p>
            <a:pPr marL="0" indent="0" algn="just">
              <a:lnSpc>
                <a:spcPct val="90000"/>
              </a:lnSpc>
              <a:buClr>
                <a:schemeClr val="accent5">
                  <a:lumMod val="75000"/>
                </a:schemeClr>
              </a:buClr>
              <a:buNone/>
              <a:defRPr/>
            </a:pPr>
            <a:endParaRPr lang="lv-LV" sz="1600" i="1" dirty="0">
              <a:solidFill>
                <a:srgbClr val="00B0F0"/>
              </a:solidFill>
              <a:latin typeface="Times New Roman" panose="02020603050405020304" pitchFamily="18" charset="0"/>
              <a:cs typeface="Times New Roman" panose="02020603050405020304" pitchFamily="18" charset="0"/>
            </a:endParaRPr>
          </a:p>
          <a:p>
            <a:pPr algn="just">
              <a:buClr>
                <a:srgbClr val="0070C0"/>
              </a:buClr>
              <a:defRPr/>
            </a:pPr>
            <a:endParaRPr lang="lv-LV" altLang="lv-LV" sz="1900" b="1" u="sng" dirty="0" smtClean="0">
              <a:solidFill>
                <a:srgbClr val="0070C0"/>
              </a:solidFill>
              <a:latin typeface="Times New Roman" panose="02020603050405020304" pitchFamily="18" charset="0"/>
              <a:cs typeface="Times New Roman" pitchFamily="18" charset="0"/>
            </a:endParaRPr>
          </a:p>
          <a:p>
            <a:pPr algn="just">
              <a:buClr>
                <a:srgbClr val="0070C0"/>
              </a:buClr>
              <a:defRPr/>
            </a:pPr>
            <a:r>
              <a:rPr lang="lv-LV" altLang="lv-LV" sz="1900" b="1" u="sng" dirty="0" smtClean="0">
                <a:solidFill>
                  <a:srgbClr val="0070C0"/>
                </a:solidFill>
                <a:latin typeface="Times New Roman" panose="02020603050405020304" pitchFamily="18" charset="0"/>
                <a:cs typeface="Times New Roman" pitchFamily="18" charset="0"/>
              </a:rPr>
              <a:t>Reģistrēts </a:t>
            </a:r>
            <a:r>
              <a:rPr lang="lv-LV" altLang="lv-LV" sz="1900" b="1" u="sng" dirty="0">
                <a:solidFill>
                  <a:srgbClr val="0070C0"/>
                </a:solidFill>
                <a:latin typeface="Times New Roman" panose="02020603050405020304" pitchFamily="18" charset="0"/>
                <a:cs typeface="Times New Roman" pitchFamily="18" charset="0"/>
              </a:rPr>
              <a:t>nodokļa maksātājs</a:t>
            </a:r>
            <a:r>
              <a:rPr lang="lv-LV" altLang="lv-LV" sz="1900" b="1" dirty="0">
                <a:solidFill>
                  <a:srgbClr val="0070C0"/>
                </a:solidFill>
                <a:latin typeface="Times New Roman" panose="02020603050405020304" pitchFamily="18" charset="0"/>
                <a:cs typeface="Times New Roman" pitchFamily="18" charset="0"/>
              </a:rPr>
              <a:t> </a:t>
            </a:r>
            <a:r>
              <a:rPr lang="lv-LV" altLang="lv-LV" sz="1900" dirty="0">
                <a:latin typeface="Times New Roman" panose="02020603050405020304" pitchFamily="18" charset="0"/>
                <a:cs typeface="Times New Roman" pitchFamily="18" charset="0"/>
              </a:rPr>
              <a:t>pamatlīdzekļa vai nemateriālā ieguldījuma sākotnējā vērtībā </a:t>
            </a:r>
            <a:r>
              <a:rPr lang="lv-LV" altLang="lv-LV" sz="1900" b="1" dirty="0">
                <a:solidFill>
                  <a:srgbClr val="0070C0"/>
                </a:solidFill>
                <a:latin typeface="Times New Roman" panose="02020603050405020304" pitchFamily="18" charset="0"/>
                <a:cs typeface="Times New Roman" panose="02020603050405020304" pitchFamily="18" charset="0"/>
              </a:rPr>
              <a:t>neietver PVN summu</a:t>
            </a:r>
            <a:r>
              <a:rPr lang="lv-LV" altLang="lv-LV" sz="1900" b="1" dirty="0" smtClean="0">
                <a:solidFill>
                  <a:srgbClr val="0070C0"/>
                </a:solidFill>
                <a:latin typeface="Times New Roman" panose="02020603050405020304" pitchFamily="18" charset="0"/>
                <a:cs typeface="Times New Roman" panose="02020603050405020304" pitchFamily="18" charset="0"/>
              </a:rPr>
              <a:t>.</a:t>
            </a:r>
          </a:p>
          <a:p>
            <a:pPr algn="just">
              <a:buClr>
                <a:srgbClr val="0070C0"/>
              </a:buClr>
              <a:defRPr/>
            </a:pPr>
            <a:endParaRPr lang="lv-LV" altLang="lv-LV" sz="800" b="1" dirty="0">
              <a:solidFill>
                <a:srgbClr val="0070C0"/>
              </a:solidFill>
              <a:latin typeface="Times New Roman" panose="02020603050405020304" pitchFamily="18" charset="0"/>
              <a:cs typeface="Times New Roman" panose="02020603050405020304" pitchFamily="18" charset="0"/>
            </a:endParaRPr>
          </a:p>
          <a:p>
            <a:pPr algn="just">
              <a:buClr>
                <a:srgbClr val="0070C0"/>
              </a:buClr>
              <a:defRPr/>
            </a:pPr>
            <a:r>
              <a:rPr lang="lv-LV" altLang="lv-LV" sz="1900" b="1" u="sng" dirty="0">
                <a:solidFill>
                  <a:srgbClr val="0070C0"/>
                </a:solidFill>
                <a:latin typeface="Times New Roman" pitchFamily="18" charset="0"/>
                <a:cs typeface="Times New Roman" pitchFamily="18" charset="0"/>
              </a:rPr>
              <a:t>Nereģistrēts nodokļa maksātājs</a:t>
            </a:r>
            <a:r>
              <a:rPr lang="lv-LV" altLang="lv-LV" sz="1900" dirty="0">
                <a:latin typeface="Times New Roman" pitchFamily="18" charset="0"/>
                <a:cs typeface="Times New Roman" pitchFamily="18" charset="0"/>
              </a:rPr>
              <a:t> PVN summu </a:t>
            </a:r>
            <a:r>
              <a:rPr lang="lv-LV" altLang="lv-LV" sz="1900" b="1" dirty="0">
                <a:solidFill>
                  <a:srgbClr val="0070C0"/>
                </a:solidFill>
                <a:latin typeface="Times New Roman" pitchFamily="18" charset="0"/>
                <a:cs typeface="Times New Roman" pitchFamily="18" charset="0"/>
              </a:rPr>
              <a:t>ieskaita</a:t>
            </a:r>
            <a:r>
              <a:rPr lang="lv-LV" altLang="lv-LV" sz="1900" dirty="0">
                <a:latin typeface="Times New Roman" pitchFamily="18" charset="0"/>
                <a:cs typeface="Times New Roman" pitchFamily="18" charset="0"/>
              </a:rPr>
              <a:t> pamatlīdzekļa vai nemateriālā ieguldījuma </a:t>
            </a:r>
            <a:r>
              <a:rPr lang="lv-LV" altLang="lv-LV" sz="1900" b="1" dirty="0">
                <a:solidFill>
                  <a:srgbClr val="0070C0"/>
                </a:solidFill>
                <a:latin typeface="Times New Roman" pitchFamily="18" charset="0"/>
                <a:cs typeface="Times New Roman" pitchFamily="18" charset="0"/>
              </a:rPr>
              <a:t>sākotnējā </a:t>
            </a:r>
            <a:r>
              <a:rPr lang="lv-LV" altLang="lv-LV" sz="1900" b="1" dirty="0" smtClean="0">
                <a:solidFill>
                  <a:srgbClr val="0070C0"/>
                </a:solidFill>
                <a:latin typeface="Times New Roman" pitchFamily="18" charset="0"/>
                <a:cs typeface="Times New Roman" pitchFamily="18" charset="0"/>
              </a:rPr>
              <a:t>vērtībā</a:t>
            </a:r>
            <a:endParaRPr lang="lv-LV" sz="1900" b="1"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266242" name="Slide Number Placeholder 5"/>
          <p:cNvSpPr>
            <a:spLocks noGrp="1"/>
          </p:cNvSpPr>
          <p:nvPr>
            <p:ph type="sldNum" sz="quarter" idx="12"/>
          </p:nvPr>
        </p:nvSpPr>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fld id="{7C979C82-7C9C-4C27-AB80-7555392D375B}" type="slidenum">
              <a:rPr lang="lv-LV" altLang="lv-LV" sz="1000" smtClean="0"/>
              <a:pPr eaLnBrk="1" hangingPunct="1">
                <a:spcBef>
                  <a:spcPct val="0"/>
                </a:spcBef>
                <a:buClrTx/>
                <a:buSzTx/>
                <a:buFontTx/>
                <a:buNone/>
                <a:defRPr/>
              </a:pPr>
              <a:t>29</a:t>
            </a:fld>
            <a:endParaRPr lang="lv-LV" altLang="lv-LV" sz="1000" smtClean="0"/>
          </a:p>
        </p:txBody>
      </p:sp>
      <p:graphicFrame>
        <p:nvGraphicFramePr>
          <p:cNvPr id="2" name="Table 1"/>
          <p:cNvGraphicFramePr>
            <a:graphicFrameLocks noGrp="1"/>
          </p:cNvGraphicFramePr>
          <p:nvPr>
            <p:extLst>
              <p:ext uri="{D42A27DB-BD31-4B8C-83A1-F6EECF244321}">
                <p14:modId xmlns:p14="http://schemas.microsoft.com/office/powerpoint/2010/main" val="3021330006"/>
              </p:ext>
            </p:extLst>
          </p:nvPr>
        </p:nvGraphicFramePr>
        <p:xfrm>
          <a:off x="827584" y="4612643"/>
          <a:ext cx="7632850" cy="688565"/>
        </p:xfrm>
        <a:graphic>
          <a:graphicData uri="http://schemas.openxmlformats.org/drawingml/2006/table">
            <a:tbl>
              <a:tblPr>
                <a:tableStyleId>{5C22544A-7EE6-4342-B048-85BDC9FD1C3A}</a:tableStyleId>
              </a:tblPr>
              <a:tblGrid>
                <a:gridCol w="591657">
                  <a:extLst>
                    <a:ext uri="{9D8B030D-6E8A-4147-A177-3AD203B41FA5}">
                      <a16:colId xmlns:a16="http://schemas.microsoft.com/office/drawing/2014/main" val="20000"/>
                    </a:ext>
                  </a:extLst>
                </a:gridCol>
                <a:gridCol w="1323373">
                  <a:extLst>
                    <a:ext uri="{9D8B030D-6E8A-4147-A177-3AD203B41FA5}">
                      <a16:colId xmlns:a16="http://schemas.microsoft.com/office/drawing/2014/main" val="20001"/>
                    </a:ext>
                  </a:extLst>
                </a:gridCol>
                <a:gridCol w="1428768">
                  <a:extLst>
                    <a:ext uri="{9D8B030D-6E8A-4147-A177-3AD203B41FA5}">
                      <a16:colId xmlns:a16="http://schemas.microsoft.com/office/drawing/2014/main" val="20002"/>
                    </a:ext>
                  </a:extLst>
                </a:gridCol>
                <a:gridCol w="1814599">
                  <a:extLst>
                    <a:ext uri="{9D8B030D-6E8A-4147-A177-3AD203B41FA5}">
                      <a16:colId xmlns:a16="http://schemas.microsoft.com/office/drawing/2014/main" val="20003"/>
                    </a:ext>
                  </a:extLst>
                </a:gridCol>
                <a:gridCol w="329928">
                  <a:extLst>
                    <a:ext uri="{9D8B030D-6E8A-4147-A177-3AD203B41FA5}">
                      <a16:colId xmlns:a16="http://schemas.microsoft.com/office/drawing/2014/main" val="20004"/>
                    </a:ext>
                  </a:extLst>
                </a:gridCol>
                <a:gridCol w="659854">
                  <a:extLst>
                    <a:ext uri="{9D8B030D-6E8A-4147-A177-3AD203B41FA5}">
                      <a16:colId xmlns:a16="http://schemas.microsoft.com/office/drawing/2014/main" val="20005"/>
                    </a:ext>
                  </a:extLst>
                </a:gridCol>
                <a:gridCol w="659854">
                  <a:extLst>
                    <a:ext uri="{9D8B030D-6E8A-4147-A177-3AD203B41FA5}">
                      <a16:colId xmlns:a16="http://schemas.microsoft.com/office/drawing/2014/main" val="20006"/>
                    </a:ext>
                  </a:extLst>
                </a:gridCol>
                <a:gridCol w="824817">
                  <a:extLst>
                    <a:ext uri="{9D8B030D-6E8A-4147-A177-3AD203B41FA5}">
                      <a16:colId xmlns:a16="http://schemas.microsoft.com/office/drawing/2014/main" val="20007"/>
                    </a:ext>
                  </a:extLst>
                </a:gridCol>
              </a:tblGrid>
              <a:tr h="100859">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1</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20000"/>
                        <a:lumOff val="80000"/>
                      </a:schemeClr>
                    </a:solidFill>
                  </a:tcPr>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2</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20000"/>
                        <a:lumOff val="80000"/>
                      </a:schemeClr>
                    </a:solidFill>
                  </a:tcPr>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3</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20000"/>
                        <a:lumOff val="80000"/>
                      </a:schemeClr>
                    </a:solidFill>
                  </a:tcPr>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5</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20000"/>
                        <a:lumOff val="80000"/>
                      </a:schemeClr>
                    </a:solidFill>
                  </a:tcPr>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6</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20000"/>
                        <a:lumOff val="80000"/>
                      </a:schemeClr>
                    </a:solidFill>
                  </a:tcPr>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10</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20000"/>
                        <a:lumOff val="80000"/>
                      </a:schemeClr>
                    </a:solidFill>
                  </a:tcPr>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23</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20000"/>
                        <a:lumOff val="80000"/>
                      </a:schemeClr>
                    </a:solidFill>
                  </a:tcPr>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24</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solidFill>
                      <a:schemeClr val="tx2">
                        <a:lumMod val="20000"/>
                        <a:lumOff val="80000"/>
                      </a:schemeClr>
                    </a:solidFill>
                  </a:tcPr>
                </a:tc>
                <a:extLst>
                  <a:ext uri="{0D108BD9-81ED-4DB2-BD59-A6C34878D82A}">
                    <a16:rowId xmlns:a16="http://schemas.microsoft.com/office/drawing/2014/main" val="10000"/>
                  </a:ext>
                </a:extLst>
              </a:tr>
              <a:tr h="475205">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2.</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10.03.2014.</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spcAft>
                          <a:spcPts val="0"/>
                        </a:spcAft>
                      </a:pPr>
                      <a:r>
                        <a:rPr lang="lv-LV" sz="1400" dirty="0">
                          <a:effectLst/>
                          <a:latin typeface="Times New Roman" panose="02020603050405020304" pitchFamily="18" charset="0"/>
                          <a:cs typeface="Times New Roman" panose="02020603050405020304" pitchFamily="18" charset="0"/>
                        </a:rPr>
                        <a:t>10.03.2014. MU Nr.58 </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spcAft>
                          <a:spcPts val="0"/>
                        </a:spcAft>
                      </a:pPr>
                      <a:r>
                        <a:rPr lang="lv-LV" sz="1400" dirty="0">
                          <a:effectLst/>
                          <a:latin typeface="Times New Roman" panose="02020603050405020304" pitchFamily="18" charset="0"/>
                          <a:cs typeface="Times New Roman" panose="02020603050405020304" pitchFamily="18" charset="0"/>
                        </a:rPr>
                        <a:t>Pārskaitīts par iegādāto datoru</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1</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500</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500</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tc>
                <a:tc>
                  <a:txBody>
                    <a:bodyPr/>
                    <a:lstStyle/>
                    <a:p>
                      <a:pPr algn="ctr">
                        <a:spcAft>
                          <a:spcPts val="0"/>
                        </a:spcAft>
                      </a:pPr>
                      <a:r>
                        <a:rPr lang="lv-LV" sz="1400" dirty="0">
                          <a:effectLst/>
                          <a:latin typeface="Times New Roman" panose="02020603050405020304" pitchFamily="18" charset="0"/>
                          <a:cs typeface="Times New Roman" panose="02020603050405020304" pitchFamily="18" charset="0"/>
                        </a:rPr>
                        <a:t>500</a:t>
                      </a:r>
                      <a:endParaRPr lang="lv-LV" sz="1000" dirty="0">
                        <a:effectLst/>
                        <a:latin typeface="Times New Roman" panose="02020603050405020304" pitchFamily="18" charset="0"/>
                        <a:ea typeface="Times New Roman"/>
                        <a:cs typeface="Times New Roman" panose="02020603050405020304" pitchFamily="18" charset="0"/>
                      </a:endParaRPr>
                    </a:p>
                  </a:txBody>
                  <a:tcPr marL="19050" marR="1905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1527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2448272"/>
          </a:xfrm>
        </p:spPr>
        <p:txBody>
          <a:bodyPr>
            <a:normAutofit/>
          </a:bodyPr>
          <a:lstStyle/>
          <a:p>
            <a:r>
              <a:rPr lang="lv-LV"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Grāmatvedības </a:t>
            </a:r>
            <a:br>
              <a:rPr lang="lv-LV"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v-LV"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kārtošana vienkāršā ieraksta sistēmā</a:t>
            </a:r>
            <a:br>
              <a:rPr lang="lv-LV"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dirty="0">
              <a:solidFill>
                <a:schemeClr val="accent1">
                  <a:lumMod val="75000"/>
                </a:schemeClr>
              </a:solidFill>
            </a:endParaRPr>
          </a:p>
        </p:txBody>
      </p:sp>
      <p:sp>
        <p:nvSpPr>
          <p:cNvPr id="3" name="Content Placeholder 2"/>
          <p:cNvSpPr>
            <a:spLocks noGrp="1"/>
          </p:cNvSpPr>
          <p:nvPr>
            <p:ph idx="1"/>
          </p:nvPr>
        </p:nvSpPr>
        <p:spPr>
          <a:xfrm>
            <a:off x="395536" y="3284984"/>
            <a:ext cx="8352928" cy="2808312"/>
          </a:xfrm>
        </p:spPr>
        <p:txBody>
          <a:bodyPr>
            <a:noAutofit/>
          </a:bodyPr>
          <a:lstStyle/>
          <a:p>
            <a:pPr marL="0" indent="0">
              <a:buNone/>
            </a:pPr>
            <a:r>
              <a:rPr lang="lv-LV"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Ministru kabineta 2007.gada 20.marta noteikumu Nr.188</a:t>
            </a:r>
            <a:r>
              <a:rPr lang="lv-LV" sz="2800" b="1" dirty="0">
                <a:solidFill>
                  <a:srgbClr val="FF0000"/>
                </a:solidFill>
                <a:latin typeface="Times New Roman" panose="02020603050405020304" pitchFamily="18" charset="0"/>
                <a:cs typeface="Times New Roman" panose="02020603050405020304" pitchFamily="18" charset="0"/>
              </a:rPr>
              <a:t> </a:t>
            </a:r>
            <a:endParaRPr lang="lv-LV" sz="2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lv-LV" sz="2800" dirty="0" smtClean="0">
                <a:latin typeface="Times New Roman" panose="02020603050405020304" pitchFamily="18" charset="0"/>
                <a:cs typeface="Times New Roman" panose="02020603050405020304" pitchFamily="18" charset="0"/>
              </a:rPr>
              <a:t>“</a:t>
            </a:r>
            <a:r>
              <a:rPr lang="lv-LV" sz="2800" dirty="0">
                <a:latin typeface="Times New Roman" panose="02020603050405020304" pitchFamily="18" charset="0"/>
                <a:cs typeface="Times New Roman" panose="02020603050405020304" pitchFamily="18" charset="0"/>
              </a:rPr>
              <a:t>Kārtība, kādā individuālie komersanti, individuālie uzņēmumi, zemnieku un zvejnieku saimniecības, citas fiziskās personas, kas veic saimniecisko darbību, kārto grāmatvedību vienkāršā ieraksta sistēmā” (turpmāk – Ministru kabineta 2007.gada 20.marta noteikumi Nr.188)</a:t>
            </a:r>
            <a:endParaRPr lang="lv-LV" sz="2800" dirty="0"/>
          </a:p>
        </p:txBody>
      </p:sp>
    </p:spTree>
    <p:extLst>
      <p:ext uri="{BB962C8B-B14F-4D97-AF65-F5344CB8AC3E}">
        <p14:creationId xmlns:p14="http://schemas.microsoft.com/office/powerpoint/2010/main" val="2309875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39552" y="11112"/>
            <a:ext cx="8280921" cy="1185640"/>
          </a:xfrm>
        </p:spPr>
        <p:txBody>
          <a:bodyPr>
            <a:noAutofit/>
          </a:bodyPr>
          <a:lstStyle/>
          <a:p>
            <a:pPr algn="ctr"/>
            <a:r>
              <a:rPr lang="lv-LV" alt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Pamatlīdzekļu un nemateriālo ieguldījumu uzskaite</a:t>
            </a:r>
            <a:endParaRPr lang="lv-LV" altLang="lv-LV" sz="2800" b="1" dirty="0" smtClean="0"/>
          </a:p>
        </p:txBody>
      </p:sp>
      <p:sp>
        <p:nvSpPr>
          <p:cNvPr id="75779" name="Rectangle 3"/>
          <p:cNvSpPr>
            <a:spLocks noGrp="1" noChangeArrowheads="1"/>
          </p:cNvSpPr>
          <p:nvPr>
            <p:ph idx="1"/>
          </p:nvPr>
        </p:nvSpPr>
        <p:spPr>
          <a:xfrm>
            <a:off x="323528" y="980728"/>
            <a:ext cx="8447286" cy="5832648"/>
          </a:xfrm>
        </p:spPr>
        <p:txBody>
          <a:bodyPr>
            <a:normAutofit lnSpcReduction="10000"/>
          </a:bodyPr>
          <a:lstStyle/>
          <a:p>
            <a:pPr algn="just" eaLnBrk="1" hangingPunct="1">
              <a:lnSpc>
                <a:spcPct val="80000"/>
              </a:lnSpc>
              <a:buFont typeface="Wingdings" pitchFamily="2" charset="2"/>
              <a:buNone/>
              <a:defRPr/>
            </a:pPr>
            <a:endParaRPr lang="lv-LV" sz="2400" dirty="0" smtClean="0">
              <a:latin typeface="+mj-lt"/>
            </a:endParaRPr>
          </a:p>
          <a:p>
            <a:pPr algn="just" eaLnBrk="1" hangingPunct="1">
              <a:lnSpc>
                <a:spcPct val="80000"/>
              </a:lnSpc>
              <a:buClr>
                <a:srgbClr val="0070C0"/>
              </a:buClr>
              <a:defRPr/>
            </a:pPr>
            <a:r>
              <a:rPr lang="lv-LV" sz="1800" dirty="0" smtClean="0">
                <a:latin typeface="Times New Roman" panose="02020603050405020304" pitchFamily="18" charset="0"/>
                <a:cs typeface="Times New Roman" panose="02020603050405020304" pitchFamily="18" charset="0"/>
              </a:rPr>
              <a:t>Persona saimnieciskajā darbībā izmantojamo pamatlīdzekļu un nemateriālo ieguldījumu uzskaiti un to nolietojuma aprēķināšanu  veic, </a:t>
            </a:r>
            <a:r>
              <a:rPr lang="lv-LV" sz="1800" b="1" dirty="0" smtClean="0">
                <a:solidFill>
                  <a:srgbClr val="0070C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aizpildot nolietojuma aprēķina veidlapas.</a:t>
            </a:r>
          </a:p>
          <a:p>
            <a:pPr algn="just" eaLnBrk="1" hangingPunct="1">
              <a:lnSpc>
                <a:spcPct val="80000"/>
              </a:lnSpc>
              <a:buClr>
                <a:srgbClr val="0070C0"/>
              </a:buClr>
              <a:defRPr/>
            </a:pPr>
            <a:endParaRPr lang="lv-LV" sz="1800" dirty="0" smtClean="0">
              <a:latin typeface="Times New Roman" panose="02020603050405020304" pitchFamily="18" charset="0"/>
              <a:cs typeface="Times New Roman" panose="02020603050405020304" pitchFamily="18" charset="0"/>
            </a:endParaRPr>
          </a:p>
          <a:p>
            <a:pPr algn="just" eaLnBrk="1" hangingPunct="1">
              <a:lnSpc>
                <a:spcPct val="80000"/>
              </a:lnSpc>
              <a:buClr>
                <a:srgbClr val="0070C0"/>
              </a:buClr>
              <a:defRPr/>
            </a:pPr>
            <a:r>
              <a:rPr lang="lv-LV" sz="1800" dirty="0" smtClean="0">
                <a:latin typeface="Times New Roman" panose="02020603050405020304" pitchFamily="18" charset="0"/>
                <a:cs typeface="Times New Roman" panose="02020603050405020304" pitchFamily="18" charset="0"/>
              </a:rPr>
              <a:t>Katram pamatlīdzeklim, kā arī nemateriālajam ieguldījumam jāiekārto sava nolietojuma aprēķina veidlapā, atbilstoši </a:t>
            </a:r>
            <a:r>
              <a:rPr lang="lv-LV" sz="1800" b="1" dirty="0" smtClean="0">
                <a:solidFill>
                  <a:srgbClr val="00B0F0"/>
                </a:solidFill>
                <a:latin typeface="Times New Roman" panose="02020603050405020304" pitchFamily="18" charset="0"/>
                <a:cs typeface="Times New Roman" panose="02020603050405020304" pitchFamily="18" charset="0"/>
              </a:rPr>
              <a:t>MK 2006.gada 4.jūlija noteikumu Nr.556 „Likuma „Par uzņēmumu ienākuma nodokli” normu piemērošanas noteikumi”</a:t>
            </a:r>
            <a:r>
              <a:rPr lang="lv-LV" sz="1800" b="1" dirty="0">
                <a:solidFill>
                  <a:srgbClr val="00B0F0"/>
                </a:solidFill>
                <a:latin typeface="Times New Roman" panose="02020603050405020304" pitchFamily="18" charset="0"/>
                <a:cs typeface="Times New Roman" panose="02020603050405020304" pitchFamily="18" charset="0"/>
              </a:rPr>
              <a:t> </a:t>
            </a:r>
            <a:r>
              <a:rPr lang="lv-LV" sz="1800" b="1" dirty="0" smtClean="0">
                <a:solidFill>
                  <a:srgbClr val="0070C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9.pielikums</a:t>
            </a:r>
            <a:r>
              <a:rPr lang="lv-LV" sz="1800" dirty="0" smtClean="0">
                <a:solidFill>
                  <a:srgbClr val="00B0F0"/>
                </a:solidFill>
                <a:latin typeface="Times New Roman" panose="02020603050405020304" pitchFamily="18" charset="0"/>
                <a:cs typeface="Times New Roman" panose="02020603050405020304" pitchFamily="18" charset="0"/>
              </a:rPr>
              <a:t> </a:t>
            </a:r>
            <a:r>
              <a:rPr lang="lv-LV" sz="1800" dirty="0" smtClean="0">
                <a:latin typeface="Times New Roman" panose="02020603050405020304" pitchFamily="18" charset="0"/>
                <a:cs typeface="Times New Roman" panose="02020603050405020304" pitchFamily="18" charset="0"/>
              </a:rPr>
              <a:t>-  Saimnieciskā darbībā izmantojamo pamatlīdzekļu analītiskai uzskaitei un nolietojuma aprēķināšanai </a:t>
            </a:r>
            <a:r>
              <a:rPr lang="lv-LV" sz="2000" dirty="0" smtClean="0">
                <a:latin typeface="Times New Roman" panose="02020603050405020304" pitchFamily="18" charset="0"/>
                <a:cs typeface="Times New Roman" panose="02020603050405020304" pitchFamily="18" charset="0"/>
              </a:rPr>
              <a:t>.</a:t>
            </a:r>
          </a:p>
          <a:p>
            <a:pPr algn="just" eaLnBrk="1" hangingPunct="1">
              <a:lnSpc>
                <a:spcPct val="80000"/>
              </a:lnSpc>
              <a:buClr>
                <a:srgbClr val="0070C0"/>
              </a:buClr>
              <a:defRPr/>
            </a:pPr>
            <a:endParaRPr lang="lv-LV" sz="2000" dirty="0">
              <a:latin typeface="Times New Roman" panose="02020603050405020304" pitchFamily="18" charset="0"/>
              <a:cs typeface="Times New Roman" panose="02020603050405020304" pitchFamily="18" charset="0"/>
            </a:endParaRPr>
          </a:p>
          <a:p>
            <a:pPr algn="just" eaLnBrk="1" hangingPunct="1">
              <a:lnSpc>
                <a:spcPct val="80000"/>
              </a:lnSpc>
              <a:buClr>
                <a:srgbClr val="0070C0"/>
              </a:buClr>
              <a:defRPr/>
            </a:pPr>
            <a:endParaRPr lang="lv-LV" sz="2000" dirty="0" smtClean="0">
              <a:latin typeface="Times New Roman" panose="02020603050405020304" pitchFamily="18" charset="0"/>
              <a:cs typeface="Times New Roman" panose="02020603050405020304" pitchFamily="18" charset="0"/>
            </a:endParaRPr>
          </a:p>
          <a:p>
            <a:pPr algn="just" eaLnBrk="1" hangingPunct="1">
              <a:lnSpc>
                <a:spcPct val="80000"/>
              </a:lnSpc>
              <a:buClr>
                <a:srgbClr val="0070C0"/>
              </a:buClr>
              <a:defRPr/>
            </a:pPr>
            <a:endParaRPr lang="lv-LV" sz="2000" dirty="0">
              <a:latin typeface="Times New Roman" panose="02020603050405020304" pitchFamily="18" charset="0"/>
              <a:cs typeface="Times New Roman" panose="02020603050405020304" pitchFamily="18" charset="0"/>
            </a:endParaRPr>
          </a:p>
          <a:p>
            <a:pPr algn="just" eaLnBrk="1" hangingPunct="1">
              <a:lnSpc>
                <a:spcPct val="80000"/>
              </a:lnSpc>
              <a:buClr>
                <a:srgbClr val="0070C0"/>
              </a:buClr>
              <a:defRPr/>
            </a:pPr>
            <a:endParaRPr lang="lv-LV" sz="2000" dirty="0" smtClean="0">
              <a:latin typeface="Times New Roman" panose="02020603050405020304" pitchFamily="18" charset="0"/>
              <a:cs typeface="Times New Roman" panose="02020603050405020304" pitchFamily="18" charset="0"/>
            </a:endParaRPr>
          </a:p>
          <a:p>
            <a:pPr algn="just" eaLnBrk="1" hangingPunct="1">
              <a:lnSpc>
                <a:spcPct val="80000"/>
              </a:lnSpc>
              <a:buClr>
                <a:srgbClr val="0070C0"/>
              </a:buClr>
              <a:defRPr/>
            </a:pPr>
            <a:endParaRPr lang="lv-LV" sz="2000" dirty="0">
              <a:latin typeface="Times New Roman" panose="02020603050405020304" pitchFamily="18" charset="0"/>
              <a:cs typeface="Times New Roman" panose="02020603050405020304" pitchFamily="18" charset="0"/>
            </a:endParaRPr>
          </a:p>
          <a:p>
            <a:pPr algn="just" eaLnBrk="1" hangingPunct="1">
              <a:lnSpc>
                <a:spcPct val="80000"/>
              </a:lnSpc>
              <a:buClr>
                <a:srgbClr val="0070C0"/>
              </a:buClr>
              <a:defRPr/>
            </a:pPr>
            <a:endParaRPr lang="lv-LV" sz="2000" dirty="0" smtClean="0">
              <a:latin typeface="Times New Roman" panose="02020603050405020304" pitchFamily="18" charset="0"/>
              <a:cs typeface="Times New Roman" panose="02020603050405020304" pitchFamily="18" charset="0"/>
            </a:endParaRPr>
          </a:p>
          <a:p>
            <a:pPr marL="0" indent="0" algn="just" eaLnBrk="1" hangingPunct="1">
              <a:lnSpc>
                <a:spcPct val="80000"/>
              </a:lnSpc>
              <a:buClr>
                <a:srgbClr val="0070C0"/>
              </a:buClr>
              <a:buNone/>
              <a:defRPr/>
            </a:pPr>
            <a:endParaRPr lang="lv-LV" sz="2000" dirty="0" smtClean="0">
              <a:latin typeface="Times New Roman" panose="02020603050405020304" pitchFamily="18" charset="0"/>
              <a:cs typeface="Times New Roman" panose="02020603050405020304" pitchFamily="18" charset="0"/>
            </a:endParaRPr>
          </a:p>
          <a:p>
            <a:pPr algn="just">
              <a:lnSpc>
                <a:spcPct val="80000"/>
              </a:lnSpc>
              <a:buClr>
                <a:srgbClr val="0070C0"/>
              </a:buClr>
              <a:defRPr/>
            </a:pPr>
            <a:r>
              <a:rPr lang="lv-LV" sz="1800" dirty="0" smtClean="0">
                <a:latin typeface="Times New Roman" panose="02020603050405020304" pitchFamily="18" charset="0"/>
                <a:cs typeface="Times New Roman" panose="02020603050405020304" pitchFamily="18" charset="0"/>
              </a:rPr>
              <a:t>     Zemesgabalus </a:t>
            </a:r>
            <a:r>
              <a:rPr lang="lv-LV" sz="1800" dirty="0">
                <a:latin typeface="Times New Roman" panose="02020603050405020304" pitchFamily="18" charset="0"/>
                <a:cs typeface="Times New Roman" panose="02020603050405020304" pitchFamily="18" charset="0"/>
              </a:rPr>
              <a:t>un ēkas uzskaita atsevišķi pat tad, ja tie iegādāti kopā</a:t>
            </a:r>
            <a:r>
              <a:rPr lang="lv-LV" sz="1800" dirty="0" smtClean="0">
                <a:latin typeface="Times New Roman" panose="02020603050405020304" pitchFamily="18" charset="0"/>
                <a:cs typeface="Times New Roman" panose="02020603050405020304" pitchFamily="18" charset="0"/>
              </a:rPr>
              <a:t>.</a:t>
            </a:r>
          </a:p>
          <a:p>
            <a:pPr algn="just">
              <a:lnSpc>
                <a:spcPct val="80000"/>
              </a:lnSpc>
              <a:buClr>
                <a:srgbClr val="0070C0"/>
              </a:buClr>
              <a:defRPr/>
            </a:pPr>
            <a:r>
              <a:rPr lang="lv-LV" sz="1800" dirty="0" smtClean="0">
                <a:latin typeface="Times New Roman" panose="02020603050405020304" pitchFamily="18" charset="0"/>
                <a:cs typeface="Times New Roman" panose="02020603050405020304" pitchFamily="18" charset="0"/>
              </a:rPr>
              <a:t>     </a:t>
            </a:r>
            <a:r>
              <a:rPr lang="lv-LV" sz="1800" b="1" dirty="0" smtClean="0">
                <a:solidFill>
                  <a:srgbClr val="C00000"/>
                </a:solidFill>
                <a:latin typeface="Times New Roman" panose="02020603050405020304" pitchFamily="18" charset="0"/>
                <a:cs typeface="Times New Roman" panose="02020603050405020304" pitchFamily="18" charset="0"/>
              </a:rPr>
              <a:t>Zemei </a:t>
            </a:r>
            <a:r>
              <a:rPr lang="lv-LV" sz="1800" b="1" dirty="0">
                <a:solidFill>
                  <a:srgbClr val="C00000"/>
                </a:solidFill>
                <a:latin typeface="Times New Roman" panose="02020603050405020304" pitchFamily="18" charset="0"/>
                <a:cs typeface="Times New Roman" panose="02020603050405020304" pitchFamily="18" charset="0"/>
              </a:rPr>
              <a:t>nolietojumu </a:t>
            </a:r>
            <a:r>
              <a:rPr lang="lv-LV" sz="1800" b="1" dirty="0" smtClean="0">
                <a:solidFill>
                  <a:srgbClr val="C00000"/>
                </a:solidFill>
                <a:latin typeface="Times New Roman" panose="02020603050405020304" pitchFamily="18" charset="0"/>
                <a:cs typeface="Times New Roman" panose="02020603050405020304" pitchFamily="18" charset="0"/>
              </a:rPr>
              <a:t>neaprēķina</a:t>
            </a:r>
            <a:r>
              <a:rPr lang="lv-LV" sz="1600" b="1" i="1" dirty="0" smtClean="0">
                <a:solidFill>
                  <a:srgbClr val="C00000"/>
                </a:solidFill>
                <a:latin typeface="Times New Roman" panose="02020603050405020304" pitchFamily="18" charset="0"/>
                <a:cs typeface="Times New Roman" panose="02020603050405020304" pitchFamily="18" charset="0"/>
              </a:rPr>
              <a:t>. </a:t>
            </a:r>
          </a:p>
          <a:p>
            <a:pPr marL="0" indent="0" algn="just">
              <a:lnSpc>
                <a:spcPct val="80000"/>
              </a:lnSpc>
              <a:buClr>
                <a:srgbClr val="0070C0"/>
              </a:buClr>
              <a:buNone/>
              <a:defRPr/>
            </a:pPr>
            <a:r>
              <a:rPr lang="lv-LV" sz="1600" i="1" dirty="0">
                <a:solidFill>
                  <a:srgbClr val="0070C0"/>
                </a:solidFill>
                <a:latin typeface="Times New Roman" panose="02020603050405020304" pitchFamily="18" charset="0"/>
                <a:cs typeface="Times New Roman" panose="02020603050405020304" pitchFamily="18" charset="0"/>
              </a:rPr>
              <a:t> </a:t>
            </a:r>
            <a:r>
              <a:rPr lang="lv-LV" sz="1600" i="1" dirty="0" smtClean="0">
                <a:solidFill>
                  <a:srgbClr val="0070C0"/>
                </a:solidFill>
                <a:latin typeface="Times New Roman" panose="02020603050405020304" pitchFamily="18" charset="0"/>
                <a:cs typeface="Times New Roman" panose="02020603050405020304" pitchFamily="18" charset="0"/>
              </a:rPr>
              <a:t>        Izdevumus </a:t>
            </a:r>
            <a:r>
              <a:rPr lang="lv-LV" sz="1600" i="1" dirty="0">
                <a:solidFill>
                  <a:srgbClr val="0070C0"/>
                </a:solidFill>
                <a:latin typeface="Times New Roman" panose="02020603050405020304" pitchFamily="18" charset="0"/>
                <a:cs typeface="Times New Roman" panose="02020603050405020304" pitchFamily="18" charset="0"/>
              </a:rPr>
              <a:t>zemes iegādei izmaksās iekļauj tad, kad zemi atsavina, piemēram, pārdod vai dāvina. Savukārt ar zemes iegādi saistītos papildu izdevumus, ja zemi izmanto saimnieciskajā darbībā, iekļauj saimnieciskās darbības izmaksās.</a:t>
            </a:r>
          </a:p>
          <a:p>
            <a:pPr algn="just">
              <a:lnSpc>
                <a:spcPct val="80000"/>
              </a:lnSpc>
              <a:buClr>
                <a:srgbClr val="0070C0"/>
              </a:buClr>
              <a:defRPr/>
            </a:pPr>
            <a:endParaRPr lang="lv-LV" sz="1800" dirty="0" smtClean="0">
              <a:latin typeface="Times New Roman" panose="02020603050405020304" pitchFamily="18" charset="0"/>
              <a:cs typeface="Times New Roman" panose="02020603050405020304" pitchFamily="18" charset="0"/>
            </a:endParaRPr>
          </a:p>
        </p:txBody>
      </p:sp>
      <p:sp>
        <p:nvSpPr>
          <p:cNvPr id="267266" name="Slide Number Placeholder 5"/>
          <p:cNvSpPr>
            <a:spLocks noGrp="1"/>
          </p:cNvSpPr>
          <p:nvPr>
            <p:ph type="sldNum" sz="quarter" idx="12"/>
          </p:nvPr>
        </p:nvSpPr>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fld id="{A5CEC85E-5985-414D-A00F-D66133754410}" type="slidenum">
              <a:rPr lang="lv-LV" altLang="lv-LV" sz="1000" smtClean="0"/>
              <a:pPr eaLnBrk="1" hangingPunct="1">
                <a:spcBef>
                  <a:spcPct val="0"/>
                </a:spcBef>
                <a:buClrTx/>
                <a:buSzTx/>
                <a:buFontTx/>
                <a:buNone/>
                <a:defRPr/>
              </a:pPr>
              <a:t>30</a:t>
            </a:fld>
            <a:endParaRPr lang="lv-LV" altLang="lv-LV" sz="1000" smtClean="0"/>
          </a:p>
        </p:txBody>
      </p:sp>
      <p:graphicFrame>
        <p:nvGraphicFramePr>
          <p:cNvPr id="3" name="Table 2"/>
          <p:cNvGraphicFramePr>
            <a:graphicFrameLocks noGrp="1"/>
          </p:cNvGraphicFramePr>
          <p:nvPr>
            <p:extLst>
              <p:ext uri="{D42A27DB-BD31-4B8C-83A1-F6EECF244321}">
                <p14:modId xmlns:p14="http://schemas.microsoft.com/office/powerpoint/2010/main" val="3040972886"/>
              </p:ext>
            </p:extLst>
          </p:nvPr>
        </p:nvGraphicFramePr>
        <p:xfrm>
          <a:off x="539551" y="3212977"/>
          <a:ext cx="8447287" cy="1872208"/>
        </p:xfrm>
        <a:graphic>
          <a:graphicData uri="http://schemas.openxmlformats.org/drawingml/2006/table">
            <a:tbl>
              <a:tblPr/>
              <a:tblGrid>
                <a:gridCol w="912161">
                  <a:extLst>
                    <a:ext uri="{9D8B030D-6E8A-4147-A177-3AD203B41FA5}">
                      <a16:colId xmlns:a16="http://schemas.microsoft.com/office/drawing/2014/main" val="20000"/>
                    </a:ext>
                  </a:extLst>
                </a:gridCol>
                <a:gridCol w="881683">
                  <a:extLst>
                    <a:ext uri="{9D8B030D-6E8A-4147-A177-3AD203B41FA5}">
                      <a16:colId xmlns:a16="http://schemas.microsoft.com/office/drawing/2014/main" val="20001"/>
                    </a:ext>
                  </a:extLst>
                </a:gridCol>
                <a:gridCol w="912161">
                  <a:extLst>
                    <a:ext uri="{9D8B030D-6E8A-4147-A177-3AD203B41FA5}">
                      <a16:colId xmlns:a16="http://schemas.microsoft.com/office/drawing/2014/main" val="20002"/>
                    </a:ext>
                  </a:extLst>
                </a:gridCol>
                <a:gridCol w="881683">
                  <a:extLst>
                    <a:ext uri="{9D8B030D-6E8A-4147-A177-3AD203B41FA5}">
                      <a16:colId xmlns:a16="http://schemas.microsoft.com/office/drawing/2014/main" val="20003"/>
                    </a:ext>
                  </a:extLst>
                </a:gridCol>
                <a:gridCol w="685754">
                  <a:extLst>
                    <a:ext uri="{9D8B030D-6E8A-4147-A177-3AD203B41FA5}">
                      <a16:colId xmlns:a16="http://schemas.microsoft.com/office/drawing/2014/main" val="20004"/>
                    </a:ext>
                  </a:extLst>
                </a:gridCol>
                <a:gridCol w="783718">
                  <a:extLst>
                    <a:ext uri="{9D8B030D-6E8A-4147-A177-3AD203B41FA5}">
                      <a16:colId xmlns:a16="http://schemas.microsoft.com/office/drawing/2014/main" val="20005"/>
                    </a:ext>
                  </a:extLst>
                </a:gridCol>
                <a:gridCol w="941008">
                  <a:extLst>
                    <a:ext uri="{9D8B030D-6E8A-4147-A177-3AD203B41FA5}">
                      <a16:colId xmlns:a16="http://schemas.microsoft.com/office/drawing/2014/main" val="20006"/>
                    </a:ext>
                  </a:extLst>
                </a:gridCol>
                <a:gridCol w="881683">
                  <a:extLst>
                    <a:ext uri="{9D8B030D-6E8A-4147-A177-3AD203B41FA5}">
                      <a16:colId xmlns:a16="http://schemas.microsoft.com/office/drawing/2014/main" val="20007"/>
                    </a:ext>
                  </a:extLst>
                </a:gridCol>
                <a:gridCol w="783718">
                  <a:extLst>
                    <a:ext uri="{9D8B030D-6E8A-4147-A177-3AD203B41FA5}">
                      <a16:colId xmlns:a16="http://schemas.microsoft.com/office/drawing/2014/main" val="20008"/>
                    </a:ext>
                  </a:extLst>
                </a:gridCol>
                <a:gridCol w="783718">
                  <a:extLst>
                    <a:ext uri="{9D8B030D-6E8A-4147-A177-3AD203B41FA5}">
                      <a16:colId xmlns:a16="http://schemas.microsoft.com/office/drawing/2014/main" val="20009"/>
                    </a:ext>
                  </a:extLst>
                </a:gridCol>
              </a:tblGrid>
              <a:tr h="336318">
                <a:tc rowSpan="2">
                  <a:txBody>
                    <a:bodyPr/>
                    <a:lstStyle/>
                    <a:p>
                      <a:pPr algn="ctr">
                        <a:spcAft>
                          <a:spcPts val="0"/>
                        </a:spcAft>
                        <a:tabLst>
                          <a:tab pos="2637155" algn="ctr"/>
                          <a:tab pos="5274310" algn="r"/>
                        </a:tabLst>
                      </a:pPr>
                      <a:r>
                        <a:rPr lang="en-GB" sz="1400" b="1" dirty="0" err="1">
                          <a:effectLst/>
                          <a:latin typeface="Times New Roman"/>
                          <a:ea typeface="Times New Roman"/>
                        </a:rPr>
                        <a:t>Taksācijas</a:t>
                      </a:r>
                      <a:endParaRPr lang="lv-LV" sz="1400" b="1" dirty="0">
                        <a:effectLst/>
                        <a:latin typeface="Times New Roman"/>
                        <a:ea typeface="Times New Roman"/>
                      </a:endParaRPr>
                    </a:p>
                    <a:p>
                      <a:pPr algn="ctr">
                        <a:spcAft>
                          <a:spcPts val="0"/>
                        </a:spcAft>
                        <a:tabLst>
                          <a:tab pos="2637155" algn="ctr"/>
                          <a:tab pos="5274310" algn="r"/>
                        </a:tabLst>
                      </a:pPr>
                      <a:r>
                        <a:rPr lang="en-GB" sz="1400" b="1" dirty="0">
                          <a:effectLst/>
                          <a:latin typeface="Times New Roman"/>
                          <a:ea typeface="Times New Roman"/>
                        </a:rPr>
                        <a:t>periods</a:t>
                      </a:r>
                      <a:endParaRPr lang="lv-LV" sz="1400" b="1" dirty="0">
                        <a:effectLst/>
                        <a:latin typeface="Times New Roman"/>
                        <a:ea typeface="Times New Roman"/>
                      </a:endParaRPr>
                    </a:p>
                  </a:txBody>
                  <a:tcPr marL="56929" marR="56929"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tabLst>
                          <a:tab pos="2637155" algn="ctr"/>
                          <a:tab pos="5274310" algn="r"/>
                          <a:tab pos="1074420" algn="l"/>
                          <a:tab pos="2637155" algn="ctr"/>
                          <a:tab pos="5274310" algn="r"/>
                        </a:tabLst>
                      </a:pPr>
                      <a:r>
                        <a:rPr lang="en-GB" sz="1400" b="1" dirty="0" err="1" smtClean="0">
                          <a:solidFill>
                            <a:srgbClr val="000000"/>
                          </a:solidFill>
                          <a:effectLst/>
                          <a:latin typeface="Times New Roman"/>
                          <a:ea typeface="Times New Roman"/>
                        </a:rPr>
                        <a:t>Katego</a:t>
                      </a:r>
                      <a:r>
                        <a:rPr lang="lv-LV" sz="1400" b="1" dirty="0" smtClean="0">
                          <a:solidFill>
                            <a:srgbClr val="000000"/>
                          </a:solidFill>
                          <a:effectLst/>
                          <a:latin typeface="Times New Roman"/>
                          <a:ea typeface="Times New Roman"/>
                        </a:rPr>
                        <a:t>-</a:t>
                      </a:r>
                      <a:r>
                        <a:rPr lang="en-GB" sz="1400" b="1" dirty="0" err="1" smtClean="0">
                          <a:solidFill>
                            <a:srgbClr val="000000"/>
                          </a:solidFill>
                          <a:effectLst/>
                          <a:latin typeface="Times New Roman"/>
                          <a:ea typeface="Times New Roman"/>
                        </a:rPr>
                        <a:t>rijas</a:t>
                      </a:r>
                      <a:r>
                        <a:rPr lang="en-GB" sz="1400" b="1" dirty="0" smtClean="0">
                          <a:solidFill>
                            <a:srgbClr val="000000"/>
                          </a:solidFill>
                          <a:effectLst/>
                          <a:latin typeface="Times New Roman"/>
                          <a:ea typeface="Times New Roman"/>
                        </a:rPr>
                        <a:t> </a:t>
                      </a:r>
                      <a:r>
                        <a:rPr lang="en-GB" sz="1400" b="1" dirty="0" err="1">
                          <a:solidFill>
                            <a:srgbClr val="000000"/>
                          </a:solidFill>
                          <a:effectLst/>
                          <a:latin typeface="Times New Roman"/>
                          <a:ea typeface="Times New Roman"/>
                        </a:rPr>
                        <a:t>sākotnējā</a:t>
                      </a:r>
                      <a:r>
                        <a:rPr lang="en-GB" sz="1400" b="1" dirty="0">
                          <a:solidFill>
                            <a:srgbClr val="000000"/>
                          </a:solidFill>
                          <a:effectLst/>
                          <a:latin typeface="Times New Roman"/>
                          <a:ea typeface="Times New Roman"/>
                        </a:rPr>
                        <a:t> </a:t>
                      </a:r>
                      <a:r>
                        <a:rPr lang="en-GB" sz="1400" b="1" dirty="0" err="1">
                          <a:solidFill>
                            <a:srgbClr val="000000"/>
                          </a:solidFill>
                          <a:effectLst/>
                          <a:latin typeface="Times New Roman"/>
                          <a:ea typeface="Times New Roman"/>
                        </a:rPr>
                        <a:t>vērtība</a:t>
                      </a:r>
                      <a:endParaRPr lang="lv-LV" sz="1400" b="1" dirty="0">
                        <a:effectLst/>
                        <a:latin typeface="Times New Roman"/>
                        <a:ea typeface="Times New Roman"/>
                      </a:endParaRPr>
                    </a:p>
                  </a:txBody>
                  <a:tcPr marL="56929" marR="56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R="71755" algn="ctr">
                        <a:spcAft>
                          <a:spcPts val="0"/>
                        </a:spcAft>
                        <a:tabLst>
                          <a:tab pos="2637155" algn="ctr"/>
                          <a:tab pos="5274310" algn="r"/>
                        </a:tabLst>
                      </a:pPr>
                      <a:r>
                        <a:rPr lang="en-GB" sz="1400" b="1" dirty="0" err="1">
                          <a:effectLst/>
                          <a:latin typeface="Times New Roman"/>
                          <a:ea typeface="Times New Roman"/>
                        </a:rPr>
                        <a:t>Vērtības</a:t>
                      </a:r>
                      <a:r>
                        <a:rPr lang="en-GB" sz="1400" b="1" dirty="0">
                          <a:effectLst/>
                          <a:latin typeface="Times New Roman"/>
                          <a:ea typeface="Times New Roman"/>
                        </a:rPr>
                        <a:t> </a:t>
                      </a:r>
                      <a:r>
                        <a:rPr lang="en-GB" sz="1400" b="1" dirty="0" err="1">
                          <a:effectLst/>
                          <a:latin typeface="Times New Roman"/>
                          <a:ea typeface="Times New Roman"/>
                        </a:rPr>
                        <a:t>izmaiņas</a:t>
                      </a:r>
                      <a:endParaRPr lang="lv-LV" sz="1400" b="1" dirty="0">
                        <a:effectLst/>
                        <a:latin typeface="Times New Roman"/>
                        <a:ea typeface="Times New Roman"/>
                      </a:endParaRPr>
                    </a:p>
                  </a:txBody>
                  <a:tcPr marL="56929" marR="56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lv-LV"/>
                    </a:p>
                  </a:txBody>
                  <a:tcPr/>
                </a:tc>
                <a:tc rowSpan="2">
                  <a:txBody>
                    <a:bodyPr/>
                    <a:lstStyle/>
                    <a:p>
                      <a:pPr algn="ctr">
                        <a:spcAft>
                          <a:spcPts val="0"/>
                        </a:spcAft>
                        <a:tabLst>
                          <a:tab pos="2637155" algn="ctr"/>
                          <a:tab pos="5274310" algn="r"/>
                        </a:tabLst>
                      </a:pPr>
                      <a:r>
                        <a:rPr lang="en-GB" sz="1400" b="1" dirty="0" err="1" smtClean="0">
                          <a:effectLst/>
                          <a:latin typeface="Times New Roman"/>
                          <a:ea typeface="Times New Roman"/>
                        </a:rPr>
                        <a:t>Izslēg</a:t>
                      </a:r>
                      <a:r>
                        <a:rPr lang="lv-LV" sz="1400" b="1" dirty="0" smtClean="0">
                          <a:effectLst/>
                          <a:latin typeface="Times New Roman"/>
                          <a:ea typeface="Times New Roman"/>
                        </a:rPr>
                        <a:t>-</a:t>
                      </a:r>
                      <a:r>
                        <a:rPr lang="en-GB" sz="1400" b="1" dirty="0" err="1" smtClean="0">
                          <a:effectLst/>
                          <a:latin typeface="Times New Roman"/>
                          <a:ea typeface="Times New Roman"/>
                        </a:rPr>
                        <a:t>tā</a:t>
                      </a:r>
                      <a:r>
                        <a:rPr lang="en-GB" sz="1400" b="1" dirty="0" smtClean="0">
                          <a:effectLst/>
                          <a:latin typeface="Times New Roman"/>
                          <a:ea typeface="Times New Roman"/>
                        </a:rPr>
                        <a:t> </a:t>
                      </a:r>
                      <a:r>
                        <a:rPr lang="en-GB" sz="1400" b="1" dirty="0" err="1">
                          <a:effectLst/>
                          <a:latin typeface="Times New Roman"/>
                          <a:ea typeface="Times New Roman"/>
                        </a:rPr>
                        <a:t>vērtība</a:t>
                      </a:r>
                      <a:endParaRPr lang="lv-LV" sz="1400" b="1" dirty="0">
                        <a:effectLst/>
                        <a:latin typeface="Times New Roman"/>
                        <a:ea typeface="Times New Roman"/>
                      </a:endParaRPr>
                    </a:p>
                  </a:txBody>
                  <a:tcPr marL="56929" marR="56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tabLst>
                          <a:tab pos="2637155" algn="ctr"/>
                          <a:tab pos="5274310" algn="r"/>
                        </a:tabLst>
                      </a:pPr>
                      <a:r>
                        <a:rPr lang="en-GB" sz="1400" b="1" dirty="0" err="1" smtClean="0">
                          <a:effectLst/>
                          <a:latin typeface="Times New Roman"/>
                          <a:ea typeface="Times New Roman"/>
                        </a:rPr>
                        <a:t>Koriģē</a:t>
                      </a:r>
                      <a:r>
                        <a:rPr lang="lv-LV" sz="1400" b="1" dirty="0" smtClean="0">
                          <a:effectLst/>
                          <a:latin typeface="Times New Roman"/>
                          <a:ea typeface="Times New Roman"/>
                        </a:rPr>
                        <a:t>-</a:t>
                      </a:r>
                      <a:r>
                        <a:rPr lang="en-GB" sz="1400" b="1" dirty="0" err="1" smtClean="0">
                          <a:effectLst/>
                          <a:latin typeface="Times New Roman"/>
                          <a:ea typeface="Times New Roman"/>
                        </a:rPr>
                        <a:t>tā</a:t>
                      </a:r>
                      <a:r>
                        <a:rPr lang="en-GB" sz="1400" b="1" dirty="0" smtClean="0">
                          <a:effectLst/>
                          <a:latin typeface="Times New Roman"/>
                          <a:ea typeface="Times New Roman"/>
                        </a:rPr>
                        <a:t> </a:t>
                      </a:r>
                      <a:r>
                        <a:rPr lang="en-GB" sz="1400" b="1" dirty="0" err="1">
                          <a:effectLst/>
                          <a:latin typeface="Times New Roman"/>
                          <a:ea typeface="Times New Roman"/>
                        </a:rPr>
                        <a:t>vērtība</a:t>
                      </a:r>
                      <a:endParaRPr lang="lv-LV" sz="1400" b="1" dirty="0">
                        <a:effectLst/>
                        <a:latin typeface="Times New Roman"/>
                        <a:ea typeface="Times New Roman"/>
                      </a:endParaRPr>
                    </a:p>
                  </a:txBody>
                  <a:tcPr marL="56929" marR="56929"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tabLst>
                          <a:tab pos="2637155" algn="ctr"/>
                          <a:tab pos="5274310" algn="r"/>
                        </a:tabLst>
                      </a:pPr>
                      <a:r>
                        <a:rPr lang="en-GB" sz="1400" b="1" dirty="0" err="1">
                          <a:solidFill>
                            <a:srgbClr val="000000"/>
                          </a:solidFill>
                          <a:effectLst/>
                          <a:latin typeface="Times New Roman"/>
                          <a:ea typeface="Times New Roman"/>
                        </a:rPr>
                        <a:t>Vērtība</a:t>
                      </a:r>
                      <a:r>
                        <a:rPr lang="en-GB" sz="1400" b="1" dirty="0">
                          <a:solidFill>
                            <a:srgbClr val="000000"/>
                          </a:solidFill>
                          <a:effectLst/>
                          <a:latin typeface="Times New Roman"/>
                          <a:ea typeface="Times New Roman"/>
                        </a:rPr>
                        <a:t>,</a:t>
                      </a:r>
                      <a:endParaRPr lang="lv-LV" sz="1400" b="1" dirty="0">
                        <a:effectLst/>
                        <a:latin typeface="Times New Roman"/>
                        <a:ea typeface="Times New Roman"/>
                      </a:endParaRPr>
                    </a:p>
                    <a:p>
                      <a:pPr algn="ctr">
                        <a:spcAft>
                          <a:spcPts val="0"/>
                        </a:spcAft>
                        <a:tabLst>
                          <a:tab pos="2637155" algn="ctr"/>
                          <a:tab pos="5274310" algn="r"/>
                        </a:tabLst>
                      </a:pPr>
                      <a:r>
                        <a:rPr lang="en-GB" sz="1400" b="1" dirty="0">
                          <a:solidFill>
                            <a:srgbClr val="000000"/>
                          </a:solidFill>
                          <a:effectLst/>
                          <a:latin typeface="Times New Roman"/>
                          <a:ea typeface="Times New Roman"/>
                        </a:rPr>
                        <a:t>no </a:t>
                      </a:r>
                      <a:r>
                        <a:rPr lang="en-GB" sz="1400" b="1" dirty="0" err="1">
                          <a:solidFill>
                            <a:srgbClr val="000000"/>
                          </a:solidFill>
                          <a:effectLst/>
                          <a:latin typeface="Times New Roman"/>
                          <a:ea typeface="Times New Roman"/>
                        </a:rPr>
                        <a:t>kuras</a:t>
                      </a:r>
                      <a:endParaRPr lang="lv-LV" sz="1400" b="1" dirty="0">
                        <a:effectLst/>
                        <a:latin typeface="Times New Roman"/>
                        <a:ea typeface="Times New Roman"/>
                      </a:endParaRPr>
                    </a:p>
                    <a:p>
                      <a:pPr algn="ctr">
                        <a:spcAft>
                          <a:spcPts val="0"/>
                        </a:spcAft>
                        <a:tabLst>
                          <a:tab pos="2637155" algn="ctr"/>
                          <a:tab pos="5274310" algn="r"/>
                        </a:tabLst>
                      </a:pPr>
                      <a:r>
                        <a:rPr lang="en-GB" sz="1400" b="1" dirty="0" err="1">
                          <a:solidFill>
                            <a:srgbClr val="000000"/>
                          </a:solidFill>
                          <a:effectLst/>
                          <a:latin typeface="Times New Roman"/>
                          <a:ea typeface="Times New Roman"/>
                        </a:rPr>
                        <a:t>aprēķina</a:t>
                      </a:r>
                      <a:endParaRPr lang="lv-LV" sz="1400" b="1" dirty="0">
                        <a:effectLst/>
                        <a:latin typeface="Times New Roman"/>
                        <a:ea typeface="Times New Roman"/>
                      </a:endParaRPr>
                    </a:p>
                    <a:p>
                      <a:pPr algn="ctr">
                        <a:spcAft>
                          <a:spcPts val="0"/>
                        </a:spcAft>
                        <a:tabLst>
                          <a:tab pos="2637155" algn="ctr"/>
                          <a:tab pos="5274310" algn="r"/>
                        </a:tabLst>
                      </a:pPr>
                      <a:r>
                        <a:rPr lang="en-GB" sz="1400" b="1" dirty="0" err="1">
                          <a:solidFill>
                            <a:srgbClr val="000000"/>
                          </a:solidFill>
                          <a:effectLst/>
                          <a:latin typeface="Times New Roman"/>
                          <a:ea typeface="Times New Roman"/>
                        </a:rPr>
                        <a:t>taksācijas</a:t>
                      </a:r>
                      <a:endParaRPr lang="lv-LV" sz="1400" b="1" dirty="0">
                        <a:effectLst/>
                        <a:latin typeface="Times New Roman"/>
                        <a:ea typeface="Times New Roman"/>
                      </a:endParaRPr>
                    </a:p>
                    <a:p>
                      <a:pPr algn="ctr">
                        <a:spcAft>
                          <a:spcPts val="0"/>
                        </a:spcAft>
                        <a:tabLst>
                          <a:tab pos="2637155" algn="ctr"/>
                          <a:tab pos="5274310" algn="r"/>
                        </a:tabLst>
                      </a:pPr>
                      <a:r>
                        <a:rPr lang="en-GB" sz="1400" b="1" dirty="0" err="1">
                          <a:solidFill>
                            <a:srgbClr val="000000"/>
                          </a:solidFill>
                          <a:effectLst/>
                          <a:latin typeface="Times New Roman"/>
                          <a:ea typeface="Times New Roman"/>
                        </a:rPr>
                        <a:t>perioda</a:t>
                      </a:r>
                      <a:endParaRPr lang="lv-LV" sz="1400" b="1" dirty="0">
                        <a:effectLst/>
                        <a:latin typeface="Times New Roman"/>
                        <a:ea typeface="Times New Roman"/>
                      </a:endParaRPr>
                    </a:p>
                    <a:p>
                      <a:pPr algn="ctr">
                        <a:spcAft>
                          <a:spcPts val="0"/>
                        </a:spcAft>
                        <a:tabLst>
                          <a:tab pos="2637155" algn="ctr"/>
                          <a:tab pos="5274310" algn="r"/>
                        </a:tabLst>
                      </a:pPr>
                      <a:r>
                        <a:rPr lang="lv-LV" sz="1400" b="1" dirty="0" smtClean="0">
                          <a:solidFill>
                            <a:srgbClr val="000000"/>
                          </a:solidFill>
                          <a:effectLst/>
                          <a:latin typeface="Times New Roman"/>
                          <a:ea typeface="Times New Roman"/>
                        </a:rPr>
                        <a:t>n</a:t>
                      </a:r>
                      <a:r>
                        <a:rPr lang="en-GB" sz="1400" b="1" dirty="0" err="1" smtClean="0">
                          <a:solidFill>
                            <a:srgbClr val="000000"/>
                          </a:solidFill>
                          <a:effectLst/>
                          <a:latin typeface="Times New Roman"/>
                          <a:ea typeface="Times New Roman"/>
                        </a:rPr>
                        <a:t>olietoju</a:t>
                      </a:r>
                      <a:r>
                        <a:rPr lang="lv-LV" sz="1400" b="1" dirty="0" smtClean="0">
                          <a:solidFill>
                            <a:srgbClr val="000000"/>
                          </a:solidFill>
                          <a:effectLst/>
                          <a:latin typeface="Times New Roman"/>
                          <a:ea typeface="Times New Roman"/>
                        </a:rPr>
                        <a:t>-</a:t>
                      </a:r>
                      <a:r>
                        <a:rPr lang="en-GB" sz="1400" b="1" dirty="0" smtClean="0">
                          <a:solidFill>
                            <a:srgbClr val="000000"/>
                          </a:solidFill>
                          <a:effectLst/>
                          <a:latin typeface="Times New Roman"/>
                          <a:ea typeface="Times New Roman"/>
                        </a:rPr>
                        <a:t>mu</a:t>
                      </a:r>
                      <a:endParaRPr lang="lv-LV" sz="1400" b="1" dirty="0">
                        <a:effectLst/>
                        <a:latin typeface="Times New Roman"/>
                        <a:ea typeface="Times New Roman"/>
                      </a:endParaRPr>
                    </a:p>
                  </a:txBody>
                  <a:tcPr marL="56929" marR="56929"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tabLst>
                          <a:tab pos="2743200" algn="ctr"/>
                          <a:tab pos="5486400" algn="r"/>
                        </a:tabLst>
                      </a:pPr>
                      <a:r>
                        <a:rPr lang="en-GB" sz="1000" dirty="0" err="1">
                          <a:solidFill>
                            <a:srgbClr val="000000"/>
                          </a:solidFill>
                          <a:effectLst/>
                          <a:latin typeface="Times New Roman"/>
                          <a:ea typeface="Times New Roman"/>
                        </a:rPr>
                        <a:t>Taksācijas</a:t>
                      </a:r>
                      <a:r>
                        <a:rPr lang="en-GB" sz="1000" dirty="0">
                          <a:solidFill>
                            <a:srgbClr val="000000"/>
                          </a:solidFill>
                          <a:effectLst/>
                          <a:latin typeface="Times New Roman"/>
                          <a:ea typeface="Times New Roman"/>
                        </a:rPr>
                        <a:t> </a:t>
                      </a:r>
                      <a:r>
                        <a:rPr lang="en-GB" sz="1000" dirty="0" err="1">
                          <a:solidFill>
                            <a:srgbClr val="000000"/>
                          </a:solidFill>
                          <a:effectLst/>
                          <a:latin typeface="Times New Roman"/>
                          <a:ea typeface="Times New Roman"/>
                        </a:rPr>
                        <a:t>perioda</a:t>
                      </a:r>
                      <a:endParaRPr lang="lv-LV" sz="1000" dirty="0">
                        <a:effectLst/>
                        <a:latin typeface="Times New Roman"/>
                        <a:ea typeface="Times New Roman"/>
                      </a:endParaRPr>
                    </a:p>
                    <a:p>
                      <a:pPr algn="ctr">
                        <a:spcAft>
                          <a:spcPts val="0"/>
                        </a:spcAft>
                        <a:tabLst>
                          <a:tab pos="2743200" algn="ctr"/>
                          <a:tab pos="5486400" algn="r"/>
                        </a:tabLst>
                      </a:pPr>
                      <a:r>
                        <a:rPr lang="en-GB" sz="1000" dirty="0" err="1">
                          <a:solidFill>
                            <a:srgbClr val="000000"/>
                          </a:solidFill>
                          <a:effectLst/>
                          <a:latin typeface="Times New Roman"/>
                          <a:ea typeface="Times New Roman"/>
                        </a:rPr>
                        <a:t>nolietojums</a:t>
                      </a:r>
                      <a:r>
                        <a:rPr lang="en-GB" sz="1000" dirty="0">
                          <a:solidFill>
                            <a:srgbClr val="000000"/>
                          </a:solidFill>
                          <a:effectLst/>
                          <a:latin typeface="Times New Roman"/>
                          <a:ea typeface="Times New Roman"/>
                        </a:rPr>
                        <a:t> </a:t>
                      </a:r>
                      <a:endParaRPr lang="lv-LV" sz="1000" dirty="0">
                        <a:effectLst/>
                        <a:latin typeface="Times New Roman"/>
                        <a:ea typeface="Times New Roman"/>
                      </a:endParaRPr>
                    </a:p>
                    <a:p>
                      <a:pPr algn="ctr">
                        <a:spcAft>
                          <a:spcPts val="0"/>
                        </a:spcAft>
                        <a:tabLst>
                          <a:tab pos="2637155" algn="ctr"/>
                          <a:tab pos="5274310" algn="r"/>
                        </a:tabLst>
                      </a:pPr>
                      <a:r>
                        <a:rPr lang="en-GB" sz="900" dirty="0">
                          <a:solidFill>
                            <a:srgbClr val="000000"/>
                          </a:solidFill>
                          <a:effectLst/>
                          <a:latin typeface="Times New Roman"/>
                          <a:ea typeface="Times New Roman"/>
                        </a:rPr>
                        <a:t>(7.aile x </a:t>
                      </a:r>
                      <a:r>
                        <a:rPr lang="en-GB" sz="900" dirty="0" err="1">
                          <a:solidFill>
                            <a:srgbClr val="000000"/>
                          </a:solidFill>
                          <a:effectLst/>
                          <a:latin typeface="Times New Roman"/>
                          <a:ea typeface="Times New Roman"/>
                        </a:rPr>
                        <a:t>likme</a:t>
                      </a:r>
                      <a:r>
                        <a:rPr lang="en-GB" sz="900">
                          <a:solidFill>
                            <a:srgbClr val="000000"/>
                          </a:solidFill>
                          <a:effectLst/>
                          <a:latin typeface="Times New Roman"/>
                          <a:ea typeface="Times New Roman"/>
                        </a:rPr>
                        <a:t> %)</a:t>
                      </a:r>
                      <a:endParaRPr lang="lv-LV" sz="1000" dirty="0">
                        <a:effectLst/>
                        <a:latin typeface="Times New Roman"/>
                        <a:ea typeface="Times New Roman"/>
                      </a:endParaRPr>
                    </a:p>
                  </a:txBody>
                  <a:tcPr marL="56929" marR="56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tabLst>
                          <a:tab pos="2637155" algn="ctr"/>
                          <a:tab pos="5274310" algn="r"/>
                        </a:tabLst>
                      </a:pPr>
                      <a:r>
                        <a:rPr lang="en-GB" sz="1000">
                          <a:solidFill>
                            <a:srgbClr val="000000"/>
                          </a:solidFill>
                          <a:effectLst/>
                          <a:latin typeface="Times New Roman"/>
                          <a:ea typeface="Times New Roman"/>
                        </a:rPr>
                        <a:t>Uzkrātais nolietojums</a:t>
                      </a:r>
                      <a:endParaRPr lang="lv-LV" sz="1000">
                        <a:effectLst/>
                        <a:latin typeface="Times New Roman"/>
                        <a:ea typeface="Times New Roman"/>
                      </a:endParaRPr>
                    </a:p>
                  </a:txBody>
                  <a:tcPr marL="56929" marR="56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tabLst>
                          <a:tab pos="2637155" algn="ctr"/>
                          <a:tab pos="5274310" algn="r"/>
                        </a:tabLst>
                      </a:pPr>
                      <a:r>
                        <a:rPr lang="en-GB" sz="1000">
                          <a:effectLst/>
                          <a:latin typeface="Times New Roman"/>
                          <a:ea typeface="Times New Roman"/>
                        </a:rPr>
                        <a:t>Atlikusī kategorijas</a:t>
                      </a:r>
                      <a:endParaRPr lang="lv-LV" sz="1000">
                        <a:effectLst/>
                        <a:latin typeface="Times New Roman"/>
                        <a:ea typeface="Times New Roman"/>
                      </a:endParaRPr>
                    </a:p>
                    <a:p>
                      <a:pPr algn="ctr">
                        <a:spcAft>
                          <a:spcPts val="0"/>
                        </a:spcAft>
                        <a:tabLst>
                          <a:tab pos="2637155" algn="ctr"/>
                          <a:tab pos="5274310" algn="r"/>
                        </a:tabLst>
                      </a:pPr>
                      <a:r>
                        <a:rPr lang="en-GB" sz="1000">
                          <a:effectLst/>
                          <a:latin typeface="Times New Roman"/>
                          <a:ea typeface="Times New Roman"/>
                        </a:rPr>
                        <a:t>vērtība pēc</a:t>
                      </a:r>
                      <a:endParaRPr lang="lv-LV" sz="1000">
                        <a:effectLst/>
                        <a:latin typeface="Times New Roman"/>
                        <a:ea typeface="Times New Roman"/>
                      </a:endParaRPr>
                    </a:p>
                    <a:p>
                      <a:pPr algn="ctr">
                        <a:spcAft>
                          <a:spcPts val="0"/>
                        </a:spcAft>
                        <a:tabLst>
                          <a:tab pos="2637155" algn="ctr"/>
                          <a:tab pos="5274310" algn="r"/>
                        </a:tabLst>
                      </a:pPr>
                      <a:r>
                        <a:rPr lang="en-GB" sz="1000">
                          <a:effectLst/>
                          <a:latin typeface="Times New Roman"/>
                          <a:ea typeface="Times New Roman"/>
                        </a:rPr>
                        <a:t>taksācijas</a:t>
                      </a:r>
                      <a:endParaRPr lang="lv-LV" sz="1000">
                        <a:effectLst/>
                        <a:latin typeface="Times New Roman"/>
                        <a:ea typeface="Times New Roman"/>
                      </a:endParaRPr>
                    </a:p>
                    <a:p>
                      <a:pPr algn="ctr">
                        <a:spcAft>
                          <a:spcPts val="0"/>
                        </a:spcAft>
                        <a:tabLst>
                          <a:tab pos="2637155" algn="ctr"/>
                          <a:tab pos="5274310" algn="r"/>
                        </a:tabLst>
                      </a:pPr>
                      <a:r>
                        <a:rPr lang="en-GB" sz="1000">
                          <a:effectLst/>
                          <a:latin typeface="Times New Roman"/>
                          <a:ea typeface="Times New Roman"/>
                        </a:rPr>
                        <a:t>perioda</a:t>
                      </a:r>
                      <a:endParaRPr lang="lv-LV" sz="1000">
                        <a:effectLst/>
                        <a:latin typeface="Times New Roman"/>
                        <a:ea typeface="Times New Roman"/>
                      </a:endParaRPr>
                    </a:p>
                    <a:p>
                      <a:pPr algn="ctr">
                        <a:spcAft>
                          <a:spcPts val="0"/>
                        </a:spcAft>
                        <a:tabLst>
                          <a:tab pos="2637155" algn="ctr"/>
                          <a:tab pos="5274310" algn="r"/>
                        </a:tabLst>
                      </a:pPr>
                      <a:r>
                        <a:rPr lang="en-GB" sz="1000">
                          <a:effectLst/>
                          <a:latin typeface="Times New Roman"/>
                          <a:ea typeface="Times New Roman"/>
                        </a:rPr>
                        <a:t>nolietojuma atskaitīšanas</a:t>
                      </a:r>
                      <a:endParaRPr lang="lv-LV" sz="1000">
                        <a:effectLst/>
                        <a:latin typeface="Times New Roman"/>
                        <a:ea typeface="Times New Roman"/>
                      </a:endParaRPr>
                    </a:p>
                    <a:p>
                      <a:pPr algn="ctr">
                        <a:spcAft>
                          <a:spcPts val="0"/>
                        </a:spcAft>
                        <a:tabLst>
                          <a:tab pos="2637155" algn="ctr"/>
                          <a:tab pos="5274310" algn="r"/>
                        </a:tabLst>
                      </a:pPr>
                      <a:r>
                        <a:rPr lang="en-GB" sz="1000">
                          <a:effectLst/>
                          <a:latin typeface="Times New Roman"/>
                          <a:ea typeface="Times New Roman"/>
                        </a:rPr>
                        <a:t> </a:t>
                      </a:r>
                      <a:endParaRPr lang="lv-LV" sz="1000">
                        <a:effectLst/>
                        <a:latin typeface="Times New Roman"/>
                        <a:ea typeface="Times New Roman"/>
                      </a:endParaRPr>
                    </a:p>
                  </a:txBody>
                  <a:tcPr marL="56929" marR="56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408726">
                <a:tc vMerge="1">
                  <a:txBody>
                    <a:bodyPr/>
                    <a:lstStyle/>
                    <a:p>
                      <a:endParaRPr lang="lv-LV"/>
                    </a:p>
                  </a:txBody>
                  <a:tcPr/>
                </a:tc>
                <a:tc vMerge="1">
                  <a:txBody>
                    <a:bodyPr/>
                    <a:lstStyle/>
                    <a:p>
                      <a:endParaRPr lang="lv-LV"/>
                    </a:p>
                  </a:txBody>
                  <a:tcPr/>
                </a:tc>
                <a:tc>
                  <a:txBody>
                    <a:bodyPr/>
                    <a:lstStyle/>
                    <a:p>
                      <a:pPr algn="ctr">
                        <a:spcAft>
                          <a:spcPts val="0"/>
                        </a:spcAft>
                        <a:tabLst>
                          <a:tab pos="2637155" algn="ctr"/>
                          <a:tab pos="5274310" algn="r"/>
                        </a:tabLst>
                      </a:pPr>
                      <a:r>
                        <a:rPr lang="en-GB" sz="1400" b="1" dirty="0" err="1" smtClean="0">
                          <a:effectLst/>
                          <a:latin typeface="Times New Roman"/>
                          <a:ea typeface="Times New Roman"/>
                        </a:rPr>
                        <a:t>Palielinā</a:t>
                      </a:r>
                      <a:r>
                        <a:rPr lang="lv-LV" sz="1400" b="1" dirty="0" smtClean="0">
                          <a:effectLst/>
                          <a:latin typeface="Times New Roman"/>
                          <a:ea typeface="Times New Roman"/>
                        </a:rPr>
                        <a:t>-</a:t>
                      </a:r>
                    </a:p>
                    <a:p>
                      <a:pPr algn="ctr">
                        <a:spcAft>
                          <a:spcPts val="0"/>
                        </a:spcAft>
                        <a:tabLst>
                          <a:tab pos="2637155" algn="ctr"/>
                          <a:tab pos="5274310" algn="r"/>
                        </a:tabLst>
                      </a:pPr>
                      <a:r>
                        <a:rPr lang="en-GB" sz="1400" b="1" dirty="0" err="1" smtClean="0">
                          <a:effectLst/>
                          <a:latin typeface="Times New Roman"/>
                          <a:ea typeface="Times New Roman"/>
                        </a:rPr>
                        <a:t>šanās</a:t>
                      </a:r>
                      <a:r>
                        <a:rPr lang="en-GB" sz="1400" b="1" dirty="0" smtClean="0">
                          <a:effectLst/>
                          <a:latin typeface="Times New Roman"/>
                          <a:ea typeface="Times New Roman"/>
                        </a:rPr>
                        <a:t> </a:t>
                      </a:r>
                      <a:endParaRPr lang="lv-LV" sz="1400" b="1" dirty="0" smtClean="0">
                        <a:effectLst/>
                        <a:latin typeface="Times New Roman"/>
                        <a:ea typeface="Times New Roman"/>
                      </a:endParaRPr>
                    </a:p>
                    <a:p>
                      <a:pPr algn="ctr">
                        <a:spcAft>
                          <a:spcPts val="0"/>
                        </a:spcAft>
                        <a:tabLst>
                          <a:tab pos="2637155" algn="ctr"/>
                          <a:tab pos="5274310" algn="r"/>
                        </a:tabLst>
                      </a:pPr>
                      <a:r>
                        <a:rPr lang="en-GB" sz="1400" b="1" dirty="0" smtClean="0">
                          <a:effectLst/>
                          <a:latin typeface="Times New Roman"/>
                          <a:ea typeface="Times New Roman"/>
                        </a:rPr>
                        <a:t>„+”</a:t>
                      </a:r>
                      <a:endParaRPr lang="lv-LV" sz="1400" b="1" dirty="0">
                        <a:effectLst/>
                        <a:latin typeface="Times New Roman"/>
                        <a:ea typeface="Times New Roman"/>
                      </a:endParaRPr>
                    </a:p>
                  </a:txBody>
                  <a:tcPr marL="56929" marR="56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tabLst>
                          <a:tab pos="2637155" algn="ctr"/>
                          <a:tab pos="5274310" algn="r"/>
                        </a:tabLst>
                      </a:pPr>
                      <a:r>
                        <a:rPr lang="en-GB" sz="1400" b="1" dirty="0" err="1" smtClean="0">
                          <a:effectLst/>
                          <a:latin typeface="Times New Roman"/>
                          <a:ea typeface="Times New Roman"/>
                        </a:rPr>
                        <a:t>Samazi</a:t>
                      </a:r>
                      <a:r>
                        <a:rPr lang="lv-LV" sz="1400" b="1" dirty="0" smtClean="0">
                          <a:effectLst/>
                          <a:latin typeface="Times New Roman"/>
                          <a:ea typeface="Times New Roman"/>
                        </a:rPr>
                        <a:t>-</a:t>
                      </a:r>
                      <a:r>
                        <a:rPr lang="en-GB" sz="1400" b="1" dirty="0" err="1" smtClean="0">
                          <a:effectLst/>
                          <a:latin typeface="Times New Roman"/>
                          <a:ea typeface="Times New Roman"/>
                        </a:rPr>
                        <a:t>nā</a:t>
                      </a:r>
                      <a:r>
                        <a:rPr lang="lv-LV" sz="1400" b="1" dirty="0" smtClean="0">
                          <a:effectLst/>
                          <a:latin typeface="Times New Roman"/>
                          <a:ea typeface="Times New Roman"/>
                        </a:rPr>
                        <a:t>š</a:t>
                      </a:r>
                      <a:r>
                        <a:rPr lang="en-GB" sz="1400" b="1" dirty="0" err="1" smtClean="0">
                          <a:effectLst/>
                          <a:latin typeface="Times New Roman"/>
                          <a:ea typeface="Times New Roman"/>
                        </a:rPr>
                        <a:t>anās</a:t>
                      </a:r>
                      <a:endParaRPr lang="lv-LV" sz="1400" b="1" dirty="0" smtClean="0">
                        <a:effectLst/>
                        <a:latin typeface="Times New Roman"/>
                        <a:ea typeface="Times New Roman"/>
                      </a:endParaRPr>
                    </a:p>
                    <a:p>
                      <a:pPr algn="ctr">
                        <a:spcAft>
                          <a:spcPts val="0"/>
                        </a:spcAft>
                        <a:tabLst>
                          <a:tab pos="2637155" algn="ctr"/>
                          <a:tab pos="5274310" algn="r"/>
                        </a:tabLst>
                      </a:pPr>
                      <a:r>
                        <a:rPr lang="en-GB" sz="1400" b="1" dirty="0" smtClean="0">
                          <a:effectLst/>
                          <a:latin typeface="Times New Roman"/>
                          <a:ea typeface="Times New Roman"/>
                        </a:rPr>
                        <a:t>„</a:t>
                      </a:r>
                      <a:r>
                        <a:rPr lang="lv-LV" sz="1400" b="1" dirty="0" smtClean="0">
                          <a:effectLst/>
                          <a:latin typeface="Times New Roman"/>
                          <a:ea typeface="Times New Roman"/>
                        </a:rPr>
                        <a:t>-</a:t>
                      </a:r>
                      <a:r>
                        <a:rPr lang="en-GB" sz="1400" b="1" dirty="0" smtClean="0">
                          <a:effectLst/>
                          <a:latin typeface="Times New Roman"/>
                          <a:ea typeface="Times New Roman"/>
                        </a:rPr>
                        <a:t>”</a:t>
                      </a:r>
                      <a:endParaRPr lang="lv-LV" sz="1400" b="1" dirty="0">
                        <a:effectLst/>
                        <a:latin typeface="Times New Roman"/>
                        <a:ea typeface="Times New Roman"/>
                      </a:endParaRPr>
                    </a:p>
                  </a:txBody>
                  <a:tcPr marL="56929" marR="56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10001"/>
                  </a:ext>
                </a:extLst>
              </a:tr>
              <a:tr h="127164">
                <a:tc>
                  <a:txBody>
                    <a:bodyPr/>
                    <a:lstStyle/>
                    <a:p>
                      <a:pPr algn="ctr">
                        <a:spcBef>
                          <a:spcPts val="200"/>
                        </a:spcBef>
                        <a:spcAft>
                          <a:spcPts val="0"/>
                        </a:spcAft>
                        <a:tabLst>
                          <a:tab pos="2637155" algn="ctr"/>
                          <a:tab pos="5274310" algn="r"/>
                        </a:tabLst>
                      </a:pPr>
                      <a:r>
                        <a:rPr lang="en-GB" sz="700">
                          <a:effectLst/>
                          <a:latin typeface="Times New Roman"/>
                          <a:ea typeface="Times New Roman"/>
                        </a:rPr>
                        <a:t>1</a:t>
                      </a:r>
                      <a:endParaRPr lang="lv-LV" sz="1000">
                        <a:effectLst/>
                        <a:latin typeface="Times New Roman"/>
                        <a:ea typeface="Times New Roman"/>
                      </a:endParaRPr>
                    </a:p>
                  </a:txBody>
                  <a:tcPr marL="56929" marR="56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0"/>
                        </a:spcAft>
                        <a:tabLst>
                          <a:tab pos="2637155" algn="ctr"/>
                          <a:tab pos="5274310" algn="r"/>
                        </a:tabLst>
                      </a:pPr>
                      <a:r>
                        <a:rPr lang="en-GB" sz="700">
                          <a:effectLst/>
                          <a:latin typeface="Times New Roman"/>
                          <a:ea typeface="Times New Roman"/>
                        </a:rPr>
                        <a:t>2</a:t>
                      </a:r>
                      <a:endParaRPr lang="lv-LV" sz="1000">
                        <a:effectLst/>
                        <a:latin typeface="Times New Roman"/>
                        <a:ea typeface="Times New Roman"/>
                      </a:endParaRPr>
                    </a:p>
                  </a:txBody>
                  <a:tcPr marL="56929" marR="56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0"/>
                        </a:spcAft>
                        <a:tabLst>
                          <a:tab pos="2637155" algn="ctr"/>
                          <a:tab pos="5274310" algn="r"/>
                        </a:tabLst>
                      </a:pPr>
                      <a:r>
                        <a:rPr lang="en-GB" sz="700">
                          <a:effectLst/>
                          <a:latin typeface="Times New Roman"/>
                          <a:ea typeface="Times New Roman"/>
                        </a:rPr>
                        <a:t>3</a:t>
                      </a:r>
                      <a:endParaRPr lang="lv-LV" sz="1000">
                        <a:effectLst/>
                        <a:latin typeface="Times New Roman"/>
                        <a:ea typeface="Times New Roman"/>
                      </a:endParaRPr>
                    </a:p>
                  </a:txBody>
                  <a:tcPr marL="56929" marR="56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0"/>
                        </a:spcAft>
                        <a:tabLst>
                          <a:tab pos="2637155" algn="ctr"/>
                          <a:tab pos="5274310" algn="r"/>
                        </a:tabLst>
                      </a:pPr>
                      <a:r>
                        <a:rPr lang="en-GB" sz="700">
                          <a:effectLst/>
                          <a:latin typeface="Times New Roman"/>
                          <a:ea typeface="Times New Roman"/>
                        </a:rPr>
                        <a:t>4</a:t>
                      </a:r>
                      <a:endParaRPr lang="lv-LV" sz="1000">
                        <a:effectLst/>
                        <a:latin typeface="Times New Roman"/>
                        <a:ea typeface="Times New Roman"/>
                      </a:endParaRPr>
                    </a:p>
                  </a:txBody>
                  <a:tcPr marL="56929" marR="56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0"/>
                        </a:spcAft>
                        <a:tabLst>
                          <a:tab pos="2637155" algn="ctr"/>
                          <a:tab pos="5274310" algn="r"/>
                        </a:tabLst>
                      </a:pPr>
                      <a:r>
                        <a:rPr lang="en-GB" sz="700">
                          <a:effectLst/>
                          <a:latin typeface="Times New Roman"/>
                          <a:ea typeface="Times New Roman"/>
                        </a:rPr>
                        <a:t>5</a:t>
                      </a:r>
                      <a:endParaRPr lang="lv-LV" sz="1000">
                        <a:effectLst/>
                        <a:latin typeface="Times New Roman"/>
                        <a:ea typeface="Times New Roman"/>
                      </a:endParaRPr>
                    </a:p>
                  </a:txBody>
                  <a:tcPr marL="56929" marR="56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0"/>
                        </a:spcAft>
                        <a:tabLst>
                          <a:tab pos="2637155" algn="ctr"/>
                          <a:tab pos="5274310" algn="r"/>
                        </a:tabLst>
                      </a:pPr>
                      <a:r>
                        <a:rPr lang="en-GB" sz="700">
                          <a:effectLst/>
                          <a:latin typeface="Times New Roman"/>
                          <a:ea typeface="Times New Roman"/>
                        </a:rPr>
                        <a:t>6</a:t>
                      </a:r>
                      <a:endParaRPr lang="lv-LV" sz="1000">
                        <a:effectLst/>
                        <a:latin typeface="Times New Roman"/>
                        <a:ea typeface="Times New Roman"/>
                      </a:endParaRPr>
                    </a:p>
                  </a:txBody>
                  <a:tcPr marL="56929" marR="56929"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0"/>
                        </a:spcAft>
                        <a:tabLst>
                          <a:tab pos="2637155" algn="ctr"/>
                          <a:tab pos="5274310" algn="r"/>
                        </a:tabLst>
                      </a:pPr>
                      <a:r>
                        <a:rPr lang="en-GB" sz="700">
                          <a:effectLst/>
                          <a:latin typeface="Times New Roman"/>
                          <a:ea typeface="Times New Roman"/>
                        </a:rPr>
                        <a:t>7</a:t>
                      </a:r>
                      <a:endParaRPr lang="lv-LV" sz="1000">
                        <a:effectLst/>
                        <a:latin typeface="Times New Roman"/>
                        <a:ea typeface="Times New Roman"/>
                      </a:endParaRPr>
                    </a:p>
                  </a:txBody>
                  <a:tcPr marL="56929" marR="56929"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0"/>
                        </a:spcAft>
                        <a:tabLst>
                          <a:tab pos="2637155" algn="ctr"/>
                          <a:tab pos="5274310" algn="r"/>
                        </a:tabLst>
                      </a:pPr>
                      <a:r>
                        <a:rPr lang="en-GB" sz="700">
                          <a:effectLst/>
                          <a:latin typeface="Times New Roman"/>
                          <a:ea typeface="Times New Roman"/>
                        </a:rPr>
                        <a:t>8</a:t>
                      </a:r>
                      <a:endParaRPr lang="lv-LV" sz="1000">
                        <a:effectLst/>
                        <a:latin typeface="Times New Roman"/>
                        <a:ea typeface="Times New Roman"/>
                      </a:endParaRPr>
                    </a:p>
                  </a:txBody>
                  <a:tcPr marL="56929" marR="56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0"/>
                        </a:spcAft>
                        <a:tabLst>
                          <a:tab pos="2637155" algn="ctr"/>
                          <a:tab pos="5274310" algn="r"/>
                        </a:tabLst>
                      </a:pPr>
                      <a:r>
                        <a:rPr lang="en-GB" sz="700">
                          <a:effectLst/>
                          <a:latin typeface="Times New Roman"/>
                          <a:ea typeface="Times New Roman"/>
                        </a:rPr>
                        <a:t>9</a:t>
                      </a:r>
                      <a:endParaRPr lang="lv-LV" sz="1000">
                        <a:effectLst/>
                        <a:latin typeface="Times New Roman"/>
                        <a:ea typeface="Times New Roman"/>
                      </a:endParaRPr>
                    </a:p>
                  </a:txBody>
                  <a:tcPr marL="56929" marR="569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200"/>
                        </a:spcBef>
                        <a:spcAft>
                          <a:spcPts val="0"/>
                        </a:spcAft>
                        <a:tabLst>
                          <a:tab pos="2637155" algn="ctr"/>
                          <a:tab pos="5274310" algn="r"/>
                        </a:tabLst>
                      </a:pPr>
                      <a:r>
                        <a:rPr lang="en-GB" sz="700" dirty="0">
                          <a:effectLst/>
                          <a:latin typeface="Times New Roman"/>
                          <a:ea typeface="Times New Roman"/>
                        </a:rPr>
                        <a:t>10</a:t>
                      </a:r>
                      <a:endParaRPr lang="lv-LV" sz="1000" dirty="0">
                        <a:effectLst/>
                        <a:latin typeface="Times New Roman"/>
                        <a:ea typeface="Times New Roman"/>
                      </a:endParaRPr>
                    </a:p>
                  </a:txBody>
                  <a:tcPr marL="56929" marR="569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6150" name="Rectangle 5"/>
          <p:cNvSpPr>
            <a:spLocks noChangeArrowheads="1"/>
          </p:cNvSpPr>
          <p:nvPr/>
        </p:nvSpPr>
        <p:spPr bwMode="auto">
          <a:xfrm>
            <a:off x="684213" y="4028867"/>
            <a:ext cx="83026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tabLst>
                <a:tab pos="2636838" algn="ctr"/>
                <a:tab pos="5273675" algn="r"/>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2636838" algn="ctr"/>
                <a:tab pos="5273675" algn="r"/>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2636838" algn="ctr"/>
                <a:tab pos="5273675" algn="r"/>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2636838" algn="ctr"/>
                <a:tab pos="5273675" algn="r"/>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2636838" algn="ctr"/>
                <a:tab pos="5273675" algn="r"/>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tabLst>
                <a:tab pos="2636838" algn="ctr"/>
                <a:tab pos="5273675" algn="r"/>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tabLst>
                <a:tab pos="2636838" algn="ctr"/>
                <a:tab pos="5273675" algn="r"/>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tabLst>
                <a:tab pos="2636838" algn="ctr"/>
                <a:tab pos="5273675" algn="r"/>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tabLst>
                <a:tab pos="2636838" algn="ctr"/>
                <a:tab pos="5273675" algn="r"/>
              </a:tabLst>
              <a:defRPr sz="2000">
                <a:solidFill>
                  <a:schemeClr val="tx1"/>
                </a:solidFill>
                <a:latin typeface="Calibri" pitchFamily="34" charset="0"/>
              </a:defRPr>
            </a:lvl9pPr>
          </a:lstStyle>
          <a:p>
            <a:pPr>
              <a:spcBef>
                <a:spcPct val="0"/>
              </a:spcBef>
              <a:buFontTx/>
              <a:buNone/>
            </a:pPr>
            <a:r>
              <a:rPr lang="en-GB" altLang="lv-LV" sz="1600" b="1" dirty="0" smtClean="0">
                <a:latin typeface="Arial" pitchFamily="34" charset="0"/>
                <a:ea typeface="Times New Roman" pitchFamily="18" charset="0"/>
              </a:rPr>
              <a:t> </a:t>
            </a:r>
            <a:endParaRPr lang="lv-LV" altLang="lv-LV" sz="900" dirty="0">
              <a:latin typeface="Arial" pitchFamily="34" charset="0"/>
              <a:ea typeface="Times New Roman" pitchFamily="18" charset="0"/>
            </a:endParaRPr>
          </a:p>
        </p:txBody>
      </p:sp>
      <p:sp>
        <p:nvSpPr>
          <p:cNvPr id="8" name="Oval 7"/>
          <p:cNvSpPr/>
          <p:nvPr/>
        </p:nvSpPr>
        <p:spPr>
          <a:xfrm>
            <a:off x="542653" y="5229200"/>
            <a:ext cx="576064" cy="50405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v-LV" sz="3000" b="1" dirty="0" smtClean="0">
                <a:solidFill>
                  <a:schemeClr val="tx1"/>
                </a:solidFill>
              </a:rPr>
              <a:t>!</a:t>
            </a:r>
            <a:endParaRPr lang="lv-LV" sz="3000" b="1" dirty="0">
              <a:solidFill>
                <a:schemeClr val="tx1"/>
              </a:solidFill>
            </a:endParaRPr>
          </a:p>
        </p:txBody>
      </p:sp>
    </p:spTree>
    <p:extLst>
      <p:ext uri="{BB962C8B-B14F-4D97-AF65-F5344CB8AC3E}">
        <p14:creationId xmlns:p14="http://schemas.microsoft.com/office/powerpoint/2010/main" val="1506174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260649"/>
            <a:ext cx="8425061" cy="864095"/>
          </a:xfrm>
        </p:spPr>
        <p:txBody>
          <a:bodyPr>
            <a:noAutofit/>
          </a:bodyPr>
          <a:lstStyle/>
          <a:p>
            <a:pPr algn="ctr"/>
            <a:r>
              <a:rPr lang="lv-LV" alt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Nolietojuma likmes atsevišķiem </a:t>
            </a:r>
            <a:r>
              <a:rPr lang="lv-LV" alt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pamatlīdzekļiem</a:t>
            </a:r>
            <a:endParaRPr lang="lv-LV" alt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2707" name="Rectangle 3"/>
          <p:cNvSpPr>
            <a:spLocks noGrp="1" noChangeArrowheads="1"/>
          </p:cNvSpPr>
          <p:nvPr>
            <p:ph idx="1"/>
          </p:nvPr>
        </p:nvSpPr>
        <p:spPr>
          <a:xfrm>
            <a:off x="539552" y="1124744"/>
            <a:ext cx="8425061" cy="5617369"/>
          </a:xfrm>
        </p:spPr>
        <p:txBody>
          <a:bodyPr>
            <a:normAutofit fontScale="92500" lnSpcReduction="20000"/>
          </a:bodyPr>
          <a:lstStyle/>
          <a:p>
            <a:pPr marL="0" indent="0" algn="just">
              <a:buClr>
                <a:srgbClr val="0070C0"/>
              </a:buClr>
              <a:buNone/>
              <a:defRPr/>
            </a:pPr>
            <a:r>
              <a:rPr lang="lv-LV" sz="2200" dirty="0" smtClean="0">
                <a:latin typeface="Times New Roman" panose="02020603050405020304" pitchFamily="18" charset="0"/>
                <a:cs typeface="Times New Roman" panose="02020603050405020304" pitchFamily="18" charset="0"/>
              </a:rPr>
              <a:t>	Saimnieciskajā </a:t>
            </a:r>
            <a:r>
              <a:rPr lang="lv-LV" sz="2200" dirty="0">
                <a:latin typeface="Times New Roman" panose="02020603050405020304" pitchFamily="18" charset="0"/>
                <a:cs typeface="Times New Roman" panose="02020603050405020304" pitchFamily="18" charset="0"/>
              </a:rPr>
              <a:t>darbībā izmantojamo pamatlīdzekļu taksācijas perioda nolietojuma aprēķināšanai izmanto </a:t>
            </a:r>
            <a:r>
              <a:rPr lang="lv-LV" sz="2200" b="1" dirty="0">
                <a:solidFill>
                  <a:srgbClr val="0070C0"/>
                </a:solidFill>
                <a:latin typeface="Times New Roman" panose="02020603050405020304" pitchFamily="18" charset="0"/>
                <a:cs typeface="Times New Roman" panose="02020603050405020304" pitchFamily="18" charset="0"/>
              </a:rPr>
              <a:t>nolietojuma likmi procentos</a:t>
            </a:r>
            <a:r>
              <a:rPr lang="lv-LV" sz="2200" b="1" dirty="0">
                <a:latin typeface="Times New Roman" panose="02020603050405020304" pitchFamily="18" charset="0"/>
                <a:cs typeface="Times New Roman" panose="02020603050405020304" pitchFamily="18" charset="0"/>
              </a:rPr>
              <a:t>, ko piemēro </a:t>
            </a:r>
            <a:r>
              <a:rPr lang="lv-LV" sz="2200" b="1" dirty="0">
                <a:solidFill>
                  <a:srgbClr val="C00000"/>
                </a:solidFill>
                <a:latin typeface="Times New Roman" panose="02020603050405020304" pitchFamily="18" charset="0"/>
                <a:cs typeface="Times New Roman" panose="02020603050405020304" pitchFamily="18" charset="0"/>
              </a:rPr>
              <a:t>divkāršā apmērā.</a:t>
            </a:r>
          </a:p>
          <a:p>
            <a:pPr marL="0" indent="0" algn="just">
              <a:buClr>
                <a:srgbClr val="0070C0"/>
              </a:buClr>
              <a:buNone/>
              <a:defRPr/>
            </a:pPr>
            <a:endParaRPr lang="lv-LV" sz="2200" dirty="0" smtClean="0">
              <a:latin typeface="Times New Roman" panose="02020603050405020304" pitchFamily="18" charset="0"/>
              <a:cs typeface="Times New Roman" panose="02020603050405020304" pitchFamily="18" charset="0"/>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1900" dirty="0" smtClean="0">
              <a:latin typeface="+mj-lt"/>
            </a:endParaRPr>
          </a:p>
          <a:p>
            <a:pPr algn="just">
              <a:lnSpc>
                <a:spcPct val="80000"/>
              </a:lnSpc>
              <a:defRPr/>
            </a:pPr>
            <a:endParaRPr lang="lv-LV" sz="1800" dirty="0" smtClean="0">
              <a:solidFill>
                <a:srgbClr val="0070C0"/>
              </a:solidFill>
              <a:latin typeface="Times New Roman" panose="02020603050405020304" pitchFamily="18" charset="0"/>
              <a:cs typeface="Times New Roman" panose="02020603050405020304" pitchFamily="18" charset="0"/>
            </a:endParaRPr>
          </a:p>
          <a:p>
            <a:pPr algn="just">
              <a:lnSpc>
                <a:spcPct val="80000"/>
              </a:lnSpc>
              <a:defRPr/>
            </a:pPr>
            <a:r>
              <a:rPr lang="lv-LV" sz="1900" i="1" dirty="0" smtClean="0">
                <a:solidFill>
                  <a:srgbClr val="0070C0"/>
                </a:solidFill>
                <a:latin typeface="Times New Roman" panose="02020603050405020304" pitchFamily="18" charset="0"/>
                <a:cs typeface="Times New Roman" panose="02020603050405020304" pitchFamily="18" charset="0"/>
              </a:rPr>
              <a:t>automobiļiem</a:t>
            </a:r>
            <a:r>
              <a:rPr lang="lv-LV" sz="1800" dirty="0" smtClean="0">
                <a:solidFill>
                  <a:srgbClr val="0070C0"/>
                </a:solidFill>
                <a:latin typeface="Times New Roman" panose="02020603050405020304" pitchFamily="18" charset="0"/>
                <a:cs typeface="Times New Roman" panose="02020603050405020304" pitchFamily="18" charset="0"/>
              </a:rPr>
              <a:t> </a:t>
            </a:r>
            <a:r>
              <a:rPr lang="lv-LV" sz="1800" dirty="0" smtClean="0">
                <a:latin typeface="Times New Roman" panose="02020603050405020304" pitchFamily="18" charset="0"/>
                <a:cs typeface="Times New Roman" panose="02020603050405020304" pitchFamily="18" charset="0"/>
              </a:rPr>
              <a:t>(</a:t>
            </a:r>
            <a:r>
              <a:rPr lang="lv-LV" sz="1800" dirty="0">
                <a:latin typeface="Times New Roman" panose="02020603050405020304" pitchFamily="18" charset="0"/>
                <a:cs typeface="Times New Roman" panose="02020603050405020304" pitchFamily="18" charset="0"/>
              </a:rPr>
              <a:t>iegāde pēc </a:t>
            </a:r>
            <a:r>
              <a:rPr lang="lv-LV" sz="1800" dirty="0" smtClean="0">
                <a:latin typeface="Times New Roman" panose="02020603050405020304" pitchFamily="18" charset="0"/>
                <a:cs typeface="Times New Roman" panose="02020603050405020304" pitchFamily="18" charset="0"/>
              </a:rPr>
              <a:t>12.06.2007.)  – </a:t>
            </a:r>
            <a:r>
              <a:rPr lang="lv-LV" sz="1900" b="1" dirty="0" smtClean="0">
                <a:solidFill>
                  <a:srgbClr val="C00000"/>
                </a:solidFill>
                <a:latin typeface="Times New Roman" panose="02020603050405020304" pitchFamily="18" charset="0"/>
                <a:cs typeface="Times New Roman" panose="02020603050405020304" pitchFamily="18" charset="0"/>
              </a:rPr>
              <a:t>30%</a:t>
            </a:r>
            <a:r>
              <a:rPr lang="lv-LV" sz="1800" dirty="0" smtClean="0">
                <a:latin typeface="Times New Roman" panose="02020603050405020304" pitchFamily="18" charset="0"/>
                <a:cs typeface="Times New Roman" panose="02020603050405020304" pitchFamily="18" charset="0"/>
              </a:rPr>
              <a:t>  </a:t>
            </a:r>
            <a:r>
              <a:rPr lang="lv-LV" sz="1800" dirty="0">
                <a:latin typeface="Times New Roman" panose="02020603050405020304" pitchFamily="18" charset="0"/>
                <a:cs typeface="Times New Roman" panose="02020603050405020304" pitchFamily="18" charset="0"/>
              </a:rPr>
              <a:t>(</a:t>
            </a:r>
            <a:r>
              <a:rPr lang="lv-LV" sz="1800" b="1" dirty="0">
                <a:solidFill>
                  <a:srgbClr val="0070C0"/>
                </a:solidFill>
                <a:latin typeface="Times New Roman" panose="02020603050405020304" pitchFamily="18" charset="0"/>
                <a:cs typeface="Times New Roman" panose="02020603050405020304" pitchFamily="18" charset="0"/>
              </a:rPr>
              <a:t>20%</a:t>
            </a:r>
            <a:r>
              <a:rPr lang="lv-LV" sz="1800" dirty="0">
                <a:latin typeface="Times New Roman" panose="02020603050405020304" pitchFamily="18" charset="0"/>
                <a:cs typeface="Times New Roman" panose="02020603050405020304" pitchFamily="18" charset="0"/>
              </a:rPr>
              <a:t>, piemērojot koeficientu </a:t>
            </a:r>
            <a:r>
              <a:rPr lang="lv-LV" sz="1800" b="1" dirty="0">
                <a:solidFill>
                  <a:srgbClr val="0070C0"/>
                </a:solidFill>
                <a:latin typeface="Times New Roman" panose="02020603050405020304" pitchFamily="18" charset="0"/>
                <a:cs typeface="Times New Roman" panose="02020603050405020304" pitchFamily="18" charset="0"/>
              </a:rPr>
              <a:t>1,5</a:t>
            </a:r>
            <a:r>
              <a:rPr lang="lv-LV" sz="1800" dirty="0" smtClean="0">
                <a:latin typeface="Times New Roman" panose="02020603050405020304" pitchFamily="18" charset="0"/>
                <a:cs typeface="Times New Roman" panose="02020603050405020304" pitchFamily="18" charset="0"/>
              </a:rPr>
              <a:t>)</a:t>
            </a:r>
          </a:p>
          <a:p>
            <a:pPr algn="just">
              <a:lnSpc>
                <a:spcPct val="80000"/>
              </a:lnSpc>
              <a:defRPr/>
            </a:pPr>
            <a:endParaRPr lang="lv-LV" sz="1800" dirty="0">
              <a:latin typeface="Times New Roman" panose="02020603050405020304" pitchFamily="18" charset="0"/>
              <a:cs typeface="Times New Roman" panose="02020603050405020304" pitchFamily="18" charset="0"/>
            </a:endParaRPr>
          </a:p>
        </p:txBody>
      </p:sp>
      <p:sp>
        <p:nvSpPr>
          <p:cNvPr id="266242" name="Slide Number Placeholder 5"/>
          <p:cNvSpPr>
            <a:spLocks noGrp="1"/>
          </p:cNvSpPr>
          <p:nvPr>
            <p:ph type="sldNum" sz="quarter" idx="12"/>
          </p:nvPr>
        </p:nvSpPr>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fld id="{7C979C82-7C9C-4C27-AB80-7555392D375B}" type="slidenum">
              <a:rPr lang="lv-LV" altLang="lv-LV" sz="1000" smtClean="0"/>
              <a:pPr eaLnBrk="1" hangingPunct="1">
                <a:spcBef>
                  <a:spcPct val="0"/>
                </a:spcBef>
                <a:buClrTx/>
                <a:buSzTx/>
                <a:buFontTx/>
                <a:buNone/>
                <a:defRPr/>
              </a:pPr>
              <a:t>31</a:t>
            </a:fld>
            <a:endParaRPr lang="lv-LV" altLang="lv-LV" sz="1000" smtClean="0"/>
          </a:p>
        </p:txBody>
      </p:sp>
      <p:graphicFrame>
        <p:nvGraphicFramePr>
          <p:cNvPr id="3" name="Table 2"/>
          <p:cNvGraphicFramePr>
            <a:graphicFrameLocks noGrp="1"/>
          </p:cNvGraphicFramePr>
          <p:nvPr>
            <p:extLst>
              <p:ext uri="{D42A27DB-BD31-4B8C-83A1-F6EECF244321}">
                <p14:modId xmlns:p14="http://schemas.microsoft.com/office/powerpoint/2010/main" val="304713700"/>
              </p:ext>
            </p:extLst>
          </p:nvPr>
        </p:nvGraphicFramePr>
        <p:xfrm>
          <a:off x="611559" y="2132856"/>
          <a:ext cx="8352928" cy="3672407"/>
        </p:xfrm>
        <a:graphic>
          <a:graphicData uri="http://schemas.openxmlformats.org/drawingml/2006/table">
            <a:tbl>
              <a:tblPr/>
              <a:tblGrid>
                <a:gridCol w="792089">
                  <a:extLst>
                    <a:ext uri="{9D8B030D-6E8A-4147-A177-3AD203B41FA5}">
                      <a16:colId xmlns:a16="http://schemas.microsoft.com/office/drawing/2014/main" val="20000"/>
                    </a:ext>
                  </a:extLst>
                </a:gridCol>
                <a:gridCol w="2271894">
                  <a:extLst>
                    <a:ext uri="{9D8B030D-6E8A-4147-A177-3AD203B41FA5}">
                      <a16:colId xmlns:a16="http://schemas.microsoft.com/office/drawing/2014/main" val="20001"/>
                    </a:ext>
                  </a:extLst>
                </a:gridCol>
                <a:gridCol w="5288945">
                  <a:extLst>
                    <a:ext uri="{9D8B030D-6E8A-4147-A177-3AD203B41FA5}">
                      <a16:colId xmlns:a16="http://schemas.microsoft.com/office/drawing/2014/main" val="20002"/>
                    </a:ext>
                  </a:extLst>
                </a:gridCol>
              </a:tblGrid>
              <a:tr h="694275">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1" i="0" u="none" strike="noStrike" cap="none" normalizeH="0" baseline="0" dirty="0" smtClean="0">
                          <a:ln>
                            <a:noFill/>
                          </a:ln>
                          <a:solidFill>
                            <a:srgbClr val="0070C0"/>
                          </a:solidFill>
                          <a:effectLst>
                            <a:outerShdw blurRad="38100" dist="38100" dir="2700000" algn="tl">
                              <a:srgbClr val="FFFFFF"/>
                            </a:outerShdw>
                          </a:effectLst>
                          <a:latin typeface="Times New Roman" pitchFamily="18" charset="0"/>
                          <a:cs typeface="Times New Roman" pitchFamily="18" charset="0"/>
                        </a:rPr>
                        <a:t>Kate-</a:t>
                      </a:r>
                      <a:r>
                        <a:rPr kumimoji="0" lang="lv-LV" altLang="lv-LV" sz="1800" b="1" i="0" u="none" strike="noStrike" cap="none" normalizeH="0" baseline="0" dirty="0" err="1" smtClean="0">
                          <a:ln>
                            <a:noFill/>
                          </a:ln>
                          <a:solidFill>
                            <a:srgbClr val="0070C0"/>
                          </a:solidFill>
                          <a:effectLst>
                            <a:outerShdw blurRad="38100" dist="38100" dir="2700000" algn="tl">
                              <a:srgbClr val="FFFFFF"/>
                            </a:outerShdw>
                          </a:effectLst>
                          <a:latin typeface="Times New Roman" pitchFamily="18" charset="0"/>
                          <a:cs typeface="Times New Roman" pitchFamily="18" charset="0"/>
                        </a:rPr>
                        <a:t>gorija</a:t>
                      </a:r>
                      <a:endParaRPr kumimoji="0" lang="lv-LV" altLang="lv-LV" sz="1800" b="1" i="0" u="none" strike="noStrike" cap="none" normalizeH="0" baseline="0" dirty="0" smtClean="0">
                        <a:ln>
                          <a:noFill/>
                        </a:ln>
                        <a:solidFill>
                          <a:srgbClr val="0070C0"/>
                        </a:solidFill>
                        <a:effectLst>
                          <a:outerShdw blurRad="38100" dist="38100" dir="2700000" algn="tl">
                            <a:srgbClr val="FFFFFF"/>
                          </a:outerShdw>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1" i="0" u="none" strike="noStrike" cap="none" normalizeH="0" baseline="0" dirty="0" smtClean="0">
                          <a:ln>
                            <a:noFill/>
                          </a:ln>
                          <a:solidFill>
                            <a:srgbClr val="0070C0"/>
                          </a:solidFill>
                          <a:effectLst>
                            <a:outerShdw blurRad="38100" dist="38100" dir="2700000" algn="tl">
                              <a:srgbClr val="FFFFFF"/>
                            </a:outerShdw>
                          </a:effectLst>
                          <a:latin typeface="Times New Roman" pitchFamily="18" charset="0"/>
                          <a:cs typeface="Times New Roman" pitchFamily="18" charset="0"/>
                        </a:rPr>
                        <a:t>Nolietojuma likme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1" i="0" u="none" strike="noStrike" cap="none" normalizeH="0" baseline="0" dirty="0" smtClean="0">
                          <a:ln>
                            <a:noFill/>
                          </a:ln>
                          <a:solidFill>
                            <a:srgbClr val="0070C0"/>
                          </a:solidFill>
                          <a:effectLst>
                            <a:outerShdw blurRad="38100" dist="38100" dir="2700000" algn="tl">
                              <a:srgbClr val="FFFFFF"/>
                            </a:outerShdw>
                          </a:effectLst>
                          <a:latin typeface="Times New Roman" pitchFamily="18" charset="0"/>
                          <a:cs typeface="Times New Roman" pitchFamily="18" charset="0"/>
                        </a:rPr>
                        <a:t>Nolietojuma veids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036527">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1" i="0" u="none" strike="noStrike" cap="none" normalizeH="0" baseline="0" dirty="0" smtClean="0">
                          <a:ln>
                            <a:noFill/>
                          </a:ln>
                          <a:solidFill>
                            <a:srgbClr val="0070C0"/>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kumimoji="0" lang="lv-LV" altLang="lv-LV" sz="1800" b="1" i="0" u="none" strike="noStrike" cap="none" normalizeH="0" baseline="0" dirty="0" smtClean="0">
                          <a:ln>
                            <a:noFill/>
                          </a:ln>
                          <a:solidFill>
                            <a:srgbClr val="0070C0"/>
                          </a:solidFill>
                          <a:effectLst/>
                          <a:latin typeface="Times New Roman" pitchFamily="18" charset="0"/>
                        </a:rPr>
                        <a:t>5</a:t>
                      </a:r>
                      <a:r>
                        <a:rPr kumimoji="0" lang="lv-LV" altLang="lv-LV" sz="1600" b="1" i="0" u="none" strike="noStrike" cap="none" normalizeH="0" baseline="0" dirty="0" smtClean="0">
                          <a:ln>
                            <a:noFill/>
                          </a:ln>
                          <a:solidFill>
                            <a:srgbClr val="0070C0"/>
                          </a:solidFill>
                          <a:effectLst/>
                          <a:latin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defRPr/>
                      </a:pPr>
                      <a:r>
                        <a:rPr lang="lv-LV" sz="1400" kern="1200" dirty="0" smtClean="0">
                          <a:solidFill>
                            <a:schemeClr val="tx1"/>
                          </a:solidFill>
                          <a:effectLst/>
                          <a:latin typeface="Times New Roman" pitchFamily="18" charset="0"/>
                          <a:ea typeface="+mn-ea"/>
                          <a:cs typeface="+mn-cs"/>
                        </a:rPr>
                        <a:t>(divkāršā apmērā – </a:t>
                      </a:r>
                      <a:r>
                        <a:rPr lang="lv-LV" sz="1800" b="1" kern="1200" dirty="0" smtClean="0">
                          <a:solidFill>
                            <a:srgbClr val="C00000"/>
                          </a:solidFill>
                          <a:effectLst/>
                          <a:latin typeface="Times New Roman" pitchFamily="18" charset="0"/>
                          <a:ea typeface="+mn-ea"/>
                          <a:cs typeface="+mn-cs"/>
                        </a:rPr>
                        <a:t>10 %</a:t>
                      </a:r>
                      <a:r>
                        <a:rPr lang="lv-LV" sz="1400" kern="1200" dirty="0" smtClean="0">
                          <a:solidFill>
                            <a:schemeClr val="tx1"/>
                          </a:solidFill>
                          <a:effectLst/>
                          <a:latin typeface="Times New Roman" pitchFamily="18" charset="0"/>
                          <a:ea typeface="+mn-ea"/>
                          <a:cs typeface="+mn-cs"/>
                        </a:rPr>
                        <a:t>)</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lv-LV" altLang="lv-LV" sz="1800" b="1" i="0" u="none" strike="noStrike" cap="none" normalizeH="0" baseline="0" dirty="0" smtClean="0">
                        <a:ln>
                          <a:noFill/>
                        </a:ln>
                        <a:solidFill>
                          <a:srgbClr val="C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0" i="1" u="none" strike="noStrike" cap="none" normalizeH="0" baseline="0" dirty="0" smtClean="0">
                          <a:ln>
                            <a:noFill/>
                          </a:ln>
                          <a:solidFill>
                            <a:srgbClr val="0070C0"/>
                          </a:solidFill>
                          <a:effectLst/>
                          <a:latin typeface="Times New Roman" pitchFamily="18" charset="0"/>
                        </a:rPr>
                        <a:t>Ēkas, būves, ilggadīgie stādījumi</a:t>
                      </a:r>
                      <a:r>
                        <a:rPr kumimoji="0" lang="lv-LV" altLang="lv-LV" sz="1800" b="0" i="0" u="none" strike="noStrike" cap="none" normalizeH="0" baseline="0" dirty="0" smtClean="0">
                          <a:ln>
                            <a:noFill/>
                          </a:ln>
                          <a:solidFill>
                            <a:srgbClr val="0070C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5611">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1" i="0" u="none" strike="noStrike" cap="none" normalizeH="0" baseline="0" dirty="0" smtClean="0">
                          <a:ln>
                            <a:noFill/>
                          </a:ln>
                          <a:solidFill>
                            <a:srgbClr val="0070C0"/>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1" i="0" u="none" strike="noStrike" cap="none" normalizeH="0" baseline="0" dirty="0" smtClean="0">
                          <a:ln>
                            <a:noFill/>
                          </a:ln>
                          <a:solidFill>
                            <a:srgbClr val="0070C0"/>
                          </a:solidFill>
                          <a:effectLst/>
                          <a:latin typeface="Times New Roman" pitchFamily="18" charset="0"/>
                        </a:rPr>
                        <a:t>35%</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lang="lv-LV" sz="1400" kern="1200" dirty="0" smtClean="0">
                          <a:solidFill>
                            <a:schemeClr val="tx1"/>
                          </a:solidFill>
                          <a:effectLst/>
                          <a:latin typeface="Times New Roman" pitchFamily="18" charset="0"/>
                          <a:ea typeface="+mn-ea"/>
                          <a:cs typeface="+mn-cs"/>
                        </a:rPr>
                        <a:t>(divkāršā apmērā – </a:t>
                      </a:r>
                      <a:r>
                        <a:rPr lang="lv-LV" sz="1800" b="1" kern="1200" dirty="0" smtClean="0">
                          <a:solidFill>
                            <a:srgbClr val="C00000"/>
                          </a:solidFill>
                          <a:effectLst/>
                          <a:latin typeface="Times New Roman" pitchFamily="18" charset="0"/>
                          <a:ea typeface="+mn-ea"/>
                          <a:cs typeface="+mn-cs"/>
                        </a:rPr>
                        <a:t>70 %</a:t>
                      </a:r>
                      <a:r>
                        <a:rPr lang="lv-LV" sz="1400" kern="1200" dirty="0" smtClean="0">
                          <a:solidFill>
                            <a:schemeClr val="tx1"/>
                          </a:solidFill>
                          <a:effectLst/>
                          <a:latin typeface="Times New Roman" pitchFamily="18" charset="0"/>
                          <a:ea typeface="+mn-ea"/>
                          <a:cs typeface="+mn-cs"/>
                        </a:rPr>
                        <a:t>)</a:t>
                      </a:r>
                      <a:endParaRPr kumimoji="0" lang="lv-LV" altLang="lv-LV" sz="1400" b="1" i="0" u="none" strike="noStrike" cap="none" normalizeH="0" baseline="0" dirty="0" smtClean="0">
                        <a:ln>
                          <a:noFill/>
                        </a:ln>
                        <a:solidFill>
                          <a:srgbClr val="C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lv-LV" altLang="lv-LV" sz="1800" b="1" i="0" u="none" strike="noStrike" cap="none" normalizeH="0" baseline="0" dirty="0" smtClean="0">
                        <a:ln>
                          <a:noFill/>
                        </a:ln>
                        <a:solidFill>
                          <a:srgbClr val="C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0" i="1" u="none" strike="noStrike" cap="none" normalizeH="0" baseline="0" dirty="0" smtClean="0">
                          <a:ln>
                            <a:noFill/>
                          </a:ln>
                          <a:solidFill>
                            <a:srgbClr val="0070C0"/>
                          </a:solidFill>
                          <a:effectLst/>
                          <a:latin typeface="Times New Roman" pitchFamily="18" charset="0"/>
                        </a:rPr>
                        <a:t>Skaitļošanas iekārtas un to aprīkojums, tai skaitā drukas ierīces, informāciju sistēmas, datoru </a:t>
                      </a:r>
                      <a:r>
                        <a:rPr kumimoji="0" lang="lv-LV" altLang="lv-LV" sz="1800" b="0" i="1" u="none" strike="noStrike" cap="none" normalizeH="0" baseline="0" dirty="0" err="1" smtClean="0">
                          <a:ln>
                            <a:noFill/>
                          </a:ln>
                          <a:solidFill>
                            <a:srgbClr val="0070C0"/>
                          </a:solidFill>
                          <a:effectLst/>
                          <a:latin typeface="Times New Roman" pitchFamily="18" charset="0"/>
                        </a:rPr>
                        <a:t>programprodukti</a:t>
                      </a:r>
                      <a:r>
                        <a:rPr kumimoji="0" lang="lv-LV" altLang="lv-LV" sz="1800" b="0" i="1" u="none" strike="noStrike" cap="none" normalizeH="0" baseline="0" dirty="0" smtClean="0">
                          <a:ln>
                            <a:noFill/>
                          </a:ln>
                          <a:solidFill>
                            <a:srgbClr val="0070C0"/>
                          </a:solidFill>
                          <a:effectLst/>
                          <a:latin typeface="Times New Roman" pitchFamily="18" charset="0"/>
                        </a:rPr>
                        <a:t> un datu uzkrāšanas  iekārtas, sakaru līdzekļi, kopētāji un to aprīkojums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5994">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1" i="0" u="none" strike="noStrike" cap="none" normalizeH="0" baseline="0" dirty="0" smtClean="0">
                          <a:ln>
                            <a:noFill/>
                          </a:ln>
                          <a:solidFill>
                            <a:srgbClr val="0070C0"/>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1" i="0" u="none" strike="noStrike" cap="none" normalizeH="0" baseline="0" dirty="0" smtClean="0">
                          <a:ln>
                            <a:noFill/>
                          </a:ln>
                          <a:solidFill>
                            <a:srgbClr val="0070C0"/>
                          </a:solidFill>
                          <a:effectLst/>
                          <a:latin typeface="Times New Roman" pitchFamily="18" charset="0"/>
                        </a:rPr>
                        <a:t>20%</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lang="lv-LV" sz="1400" kern="1200" dirty="0" smtClean="0">
                          <a:solidFill>
                            <a:schemeClr val="tx1"/>
                          </a:solidFill>
                          <a:effectLst/>
                          <a:latin typeface="Times New Roman" pitchFamily="18" charset="0"/>
                          <a:ea typeface="+mn-ea"/>
                          <a:cs typeface="+mn-cs"/>
                        </a:rPr>
                        <a:t>(divkāršā apmērā – </a:t>
                      </a:r>
                      <a:r>
                        <a:rPr lang="lv-LV" sz="1800" b="1" kern="1200" dirty="0" smtClean="0">
                          <a:solidFill>
                            <a:srgbClr val="C00000"/>
                          </a:solidFill>
                          <a:effectLst/>
                          <a:latin typeface="Times New Roman" pitchFamily="18" charset="0"/>
                          <a:ea typeface="+mn-ea"/>
                          <a:cs typeface="+mn-cs"/>
                        </a:rPr>
                        <a:t>40 %</a:t>
                      </a:r>
                      <a:r>
                        <a:rPr lang="lv-LV" sz="1400" kern="1200" dirty="0" smtClean="0">
                          <a:solidFill>
                            <a:schemeClr val="tx1"/>
                          </a:solidFill>
                          <a:effectLst/>
                          <a:latin typeface="Times New Roman" pitchFamily="18" charset="0"/>
                          <a:ea typeface="+mn-ea"/>
                          <a:cs typeface="+mn-cs"/>
                        </a:rPr>
                        <a:t>)</a:t>
                      </a:r>
                      <a:endParaRPr kumimoji="0" lang="lv-LV" altLang="lv-LV" sz="1400" b="1" i="0" u="none" strike="noStrike" cap="none" normalizeH="0" baseline="0" dirty="0" smtClean="0">
                        <a:ln>
                          <a:noFill/>
                        </a:ln>
                        <a:solidFill>
                          <a:srgbClr val="C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itchFamily="2" charset="2"/>
                        <a:defRPr sz="2800">
                          <a:solidFill>
                            <a:schemeClr val="tx1"/>
                          </a:solidFill>
                          <a:effectLst>
                            <a:outerShdw blurRad="38100" dist="38100" dir="2700000" algn="tl">
                              <a:srgbClr val="000000"/>
                            </a:outerShdw>
                          </a:effectLst>
                          <a:latin typeface="Times New Roman" pitchFamily="18" charset="0"/>
                        </a:defRPr>
                      </a:lvl1pPr>
                      <a:lvl2pPr>
                        <a:spcBef>
                          <a:spcPct val="20000"/>
                        </a:spcBef>
                        <a:buClr>
                          <a:schemeClr val="tx2"/>
                        </a:buClr>
                        <a:buSzPct val="60000"/>
                        <a:buFont typeface="Wingdings" pitchFamily="2" charset="2"/>
                        <a:defRPr sz="2400">
                          <a:solidFill>
                            <a:schemeClr val="tx1"/>
                          </a:solidFill>
                          <a:effectLst>
                            <a:outerShdw blurRad="38100" dist="38100" dir="2700000" algn="tl">
                              <a:srgbClr val="000000"/>
                            </a:outerShdw>
                          </a:effectLst>
                          <a:latin typeface="Times New Roman" pitchFamily="18" charset="0"/>
                        </a:defRPr>
                      </a:lvl2pPr>
                      <a:lvl3pPr>
                        <a:spcBef>
                          <a:spcPct val="20000"/>
                        </a:spcBef>
                        <a:buClr>
                          <a:schemeClr val="folHlink"/>
                        </a:buClr>
                        <a:buSzPct val="60000"/>
                        <a:buFont typeface="Wingdings" pitchFamily="2" charset="2"/>
                        <a:defRPr sz="2000">
                          <a:solidFill>
                            <a:schemeClr val="tx1"/>
                          </a:solidFill>
                          <a:effectLst>
                            <a:outerShdw blurRad="38100" dist="38100" dir="2700000" algn="tl">
                              <a:srgbClr val="000000"/>
                            </a:outerShdw>
                          </a:effectLst>
                          <a:latin typeface="Times New Roman" pitchFamily="18" charset="0"/>
                        </a:defRPr>
                      </a:lvl3pPr>
                      <a:lvl4pPr>
                        <a:spcBef>
                          <a:spcPct val="20000"/>
                        </a:spcBef>
                        <a:buClr>
                          <a:schemeClr val="tx1"/>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4pPr>
                      <a:lvl5pPr>
                        <a:spcBef>
                          <a:spcPct val="20000"/>
                        </a:spcBef>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5pPr>
                      <a:lvl6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6pPr>
                      <a:lvl7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7pPr>
                      <a:lvl8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8pPr>
                      <a:lvl9pPr fontAlgn="base">
                        <a:spcBef>
                          <a:spcPct val="20000"/>
                        </a:spcBef>
                        <a:spcAft>
                          <a:spcPct val="0"/>
                        </a:spcAft>
                        <a:buClr>
                          <a:schemeClr val="hlink"/>
                        </a:buClr>
                        <a:buSzPct val="60000"/>
                        <a:buFont typeface="Wingdings" pitchFamily="2" charset="2"/>
                        <a:defRPr>
                          <a:solidFill>
                            <a:schemeClr val="tx1"/>
                          </a:solidFill>
                          <a:effectLst>
                            <a:outerShdw blurRad="38100" dist="38100" dir="2700000" algn="tl">
                              <a:srgbClr val="000000"/>
                            </a:outerShdw>
                          </a:effectLst>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v-LV" altLang="lv-LV" sz="1800" b="0" i="1" u="none" strike="noStrike" cap="none" normalizeH="0" baseline="0" dirty="0" smtClean="0">
                          <a:ln>
                            <a:noFill/>
                          </a:ln>
                          <a:solidFill>
                            <a:srgbClr val="0070C0"/>
                          </a:solidFill>
                          <a:effectLst/>
                          <a:latin typeface="Times New Roman" pitchFamily="18" charset="0"/>
                        </a:rPr>
                        <a:t>Pārējie pamatlīdzekļi, izņemot 5.kategorijā minētos pamatlīdzekļus</a:t>
                      </a:r>
                      <a:r>
                        <a:rPr kumimoji="0" lang="lv-LV" altLang="lv-LV" sz="1800" b="0" i="0" u="none" strike="noStrike" cap="none" normalizeH="0" baseline="0" dirty="0" smtClean="0">
                          <a:ln>
                            <a:noFill/>
                          </a:ln>
                          <a:solidFill>
                            <a:srgbClr val="0070C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68907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277813"/>
            <a:ext cx="8425061" cy="847725"/>
          </a:xfrm>
        </p:spPr>
        <p:txBody>
          <a:bodyPr>
            <a:noAutofit/>
          </a:bodyPr>
          <a:lstStyle/>
          <a:p>
            <a:pPr algn="ctr"/>
            <a:r>
              <a:rPr lang="lv-LV" alt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Pamatlīdzekļu nolietojuma aprēķināšana</a:t>
            </a:r>
            <a:endParaRPr lang="lv-LV" alt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2707" name="Rectangle 3"/>
          <p:cNvSpPr>
            <a:spLocks noGrp="1" noChangeArrowheads="1"/>
          </p:cNvSpPr>
          <p:nvPr>
            <p:ph idx="1"/>
          </p:nvPr>
        </p:nvSpPr>
        <p:spPr>
          <a:xfrm>
            <a:off x="539552" y="1124744"/>
            <a:ext cx="8425061" cy="5617369"/>
          </a:xfrm>
        </p:spPr>
        <p:txBody>
          <a:bodyPr>
            <a:normAutofit/>
          </a:bodyPr>
          <a:lstStyle/>
          <a:p>
            <a:pPr algn="just">
              <a:buClr>
                <a:srgbClr val="0070C0"/>
              </a:buClr>
              <a:defRPr/>
            </a:pPr>
            <a:r>
              <a:rPr lang="lv-LV" sz="2000" dirty="0" smtClean="0">
                <a:latin typeface="Times New Roman" panose="02020603050405020304" pitchFamily="18" charset="0"/>
                <a:cs typeface="Times New Roman" panose="02020603050405020304" pitchFamily="18" charset="0"/>
              </a:rPr>
              <a:t>	Persona, kura </a:t>
            </a:r>
            <a:r>
              <a:rPr lang="lv-LV" sz="2000" b="1" dirty="0" smtClean="0">
                <a:solidFill>
                  <a:srgbClr val="0070C0"/>
                </a:solidFill>
                <a:latin typeface="Times New Roman" panose="02020603050405020304" pitchFamily="18" charset="0"/>
                <a:cs typeface="Times New Roman" panose="02020603050405020304" pitchFamily="18" charset="0"/>
              </a:rPr>
              <a:t>saimniecisko darbību veic visu taksācijas periodu</a:t>
            </a:r>
            <a:r>
              <a:rPr lang="lv-LV" sz="2000" dirty="0" smtClean="0">
                <a:solidFill>
                  <a:srgbClr val="0070C0"/>
                </a:solidFill>
                <a:latin typeface="Times New Roman" panose="02020603050405020304" pitchFamily="18" charset="0"/>
                <a:cs typeface="Times New Roman" panose="02020603050405020304" pitchFamily="18" charset="0"/>
              </a:rPr>
              <a:t> </a:t>
            </a:r>
            <a:r>
              <a:rPr lang="lv-LV" sz="2000" dirty="0" smtClean="0">
                <a:latin typeface="Times New Roman" panose="02020603050405020304" pitchFamily="18" charset="0"/>
                <a:cs typeface="Times New Roman" panose="02020603050405020304" pitchFamily="18" charset="0"/>
              </a:rPr>
              <a:t>(12 mēnešus), pamatlīdzekļu nolietojumu nodokļa aprēķināšanas vajadzībām </a:t>
            </a:r>
            <a:r>
              <a:rPr lang="lv-LV" sz="2000" b="1" dirty="0" smtClean="0">
                <a:solidFill>
                  <a:srgbClr val="0070C0"/>
                </a:solidFill>
                <a:latin typeface="Times New Roman" panose="02020603050405020304" pitchFamily="18" charset="0"/>
                <a:cs typeface="Times New Roman" panose="02020603050405020304" pitchFamily="18" charset="0"/>
              </a:rPr>
              <a:t>aprēķina par visu taksācijas periodu.</a:t>
            </a:r>
          </a:p>
          <a:p>
            <a:pPr algn="just">
              <a:buClr>
                <a:srgbClr val="0070C0"/>
              </a:buClr>
              <a:defRPr/>
            </a:pPr>
            <a:endParaRPr lang="lv-LV" sz="2000" b="1" dirty="0" smtClean="0">
              <a:solidFill>
                <a:srgbClr val="0070C0"/>
              </a:solidFill>
              <a:latin typeface="Times New Roman" panose="02020603050405020304" pitchFamily="18" charset="0"/>
              <a:cs typeface="Times New Roman" panose="02020603050405020304" pitchFamily="18" charset="0"/>
            </a:endParaRPr>
          </a:p>
          <a:p>
            <a:pPr algn="just">
              <a:buClr>
                <a:srgbClr val="0070C0"/>
              </a:buClr>
              <a:defRPr/>
            </a:pPr>
            <a:r>
              <a:rPr lang="lv-LV" sz="2000" dirty="0" smtClean="0">
                <a:latin typeface="Times New Roman" panose="02020603050405020304" pitchFamily="18" charset="0"/>
                <a:cs typeface="Times New Roman" panose="02020603050405020304" pitchFamily="18" charset="0"/>
              </a:rPr>
              <a:t>	Ja personas saimnieciskās darbības taksācijas periods </a:t>
            </a:r>
            <a:r>
              <a:rPr lang="lv-LV" sz="2000" b="1" dirty="0" smtClean="0">
                <a:solidFill>
                  <a:srgbClr val="0070C0"/>
                </a:solidFill>
                <a:latin typeface="Times New Roman" panose="02020603050405020304" pitchFamily="18" charset="0"/>
                <a:cs typeface="Times New Roman" panose="02020603050405020304" pitchFamily="18" charset="0"/>
              </a:rPr>
              <a:t>ir īsāks par 12 mēnešiem</a:t>
            </a:r>
            <a:r>
              <a:rPr lang="lv-LV" sz="2000" dirty="0" smtClean="0">
                <a:latin typeface="Times New Roman" panose="02020603050405020304" pitchFamily="18" charset="0"/>
                <a:cs typeface="Times New Roman" panose="02020603050405020304" pitchFamily="18" charset="0"/>
              </a:rPr>
              <a:t>, tad </a:t>
            </a:r>
            <a:r>
              <a:rPr lang="lv-LV" sz="2000"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taksācijas gada pamatlīdzekļa nolietojuma summu </a:t>
            </a:r>
            <a:r>
              <a:rPr lang="lv-LV" sz="2000" b="1" dirty="0" smtClean="0">
                <a:solidFill>
                  <a:srgbClr val="0070C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dala ar 12 un reizina ar taksācijas perioda mēnešu skaitu.</a:t>
            </a:r>
          </a:p>
          <a:p>
            <a:pPr algn="just">
              <a:buClr>
                <a:srgbClr val="0070C0"/>
              </a:buClr>
              <a:defRPr/>
            </a:pPr>
            <a:endParaRPr lang="lv-LV" sz="2000" b="1" i="1" dirty="0" smtClean="0">
              <a:solidFill>
                <a:srgbClr val="0070C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buNone/>
              <a:defRPr/>
            </a:pPr>
            <a:r>
              <a:rPr lang="lv-LV" sz="2000" b="1" i="1" dirty="0" smtClean="0">
                <a:latin typeface="Times New Roman" panose="02020603050405020304" pitchFamily="18" charset="0"/>
                <a:cs typeface="Times New Roman" panose="02020603050405020304" pitchFamily="18" charset="0"/>
              </a:rPr>
              <a:t>	</a:t>
            </a:r>
            <a:r>
              <a:rPr lang="lv-LV" sz="1800" i="1" u="sng" dirty="0" smtClean="0">
                <a:solidFill>
                  <a:srgbClr val="0070C0"/>
                </a:solidFill>
                <a:latin typeface="Times New Roman" panose="02020603050405020304" pitchFamily="18" charset="0"/>
                <a:cs typeface="Times New Roman" panose="02020603050405020304" pitchFamily="18" charset="0"/>
              </a:rPr>
              <a:t>Piemēram</a:t>
            </a:r>
            <a:r>
              <a:rPr lang="lv-LV" sz="1800" i="1" dirty="0" smtClean="0">
                <a:solidFill>
                  <a:srgbClr val="00B0F0"/>
                </a:solidFill>
                <a:latin typeface="Times New Roman" panose="02020603050405020304" pitchFamily="18" charset="0"/>
                <a:cs typeface="Times New Roman" panose="02020603050405020304" pitchFamily="18" charset="0"/>
              </a:rPr>
              <a:t>, </a:t>
            </a:r>
            <a:r>
              <a:rPr lang="lv-LV" sz="1800" i="1" dirty="0">
                <a:solidFill>
                  <a:srgbClr val="00B0F0"/>
                </a:solidFill>
                <a:latin typeface="Times New Roman" panose="02020603050405020304" pitchFamily="18" charset="0"/>
                <a:cs typeface="Times New Roman" panose="02020603050405020304" pitchFamily="18" charset="0"/>
              </a:rPr>
              <a:t>Jānis Ozols 2014.gada 1.jūlijā uzsāk saimniecisko darbību, kā arī iegādājas biroja mēbeles par 4200 EUR, kuras sāk izmantot saimnieciskajā darbībā, </a:t>
            </a:r>
            <a:r>
              <a:rPr lang="lv-LV" sz="1800" i="1" dirty="0" smtClean="0">
                <a:solidFill>
                  <a:srgbClr val="00B0F0"/>
                </a:solidFill>
                <a:latin typeface="Times New Roman" panose="02020603050405020304" pitchFamily="18" charset="0"/>
                <a:cs typeface="Times New Roman" panose="02020603050405020304" pitchFamily="18" charset="0"/>
              </a:rPr>
              <a:t>pamatlīdzekļa </a:t>
            </a:r>
            <a:r>
              <a:rPr lang="lv-LV" sz="1800" i="1" dirty="0">
                <a:solidFill>
                  <a:srgbClr val="00B0F0"/>
                </a:solidFill>
                <a:latin typeface="Times New Roman" panose="02020603050405020304" pitchFamily="18" charset="0"/>
                <a:cs typeface="Times New Roman" panose="02020603050405020304" pitchFamily="18" charset="0"/>
              </a:rPr>
              <a:t>nolietojums ir 840 EUR (4200 x 40 % = </a:t>
            </a:r>
            <a:r>
              <a:rPr lang="lv-LV" sz="1800" i="1" dirty="0" smtClean="0">
                <a:solidFill>
                  <a:srgbClr val="00B0F0"/>
                </a:solidFill>
                <a:latin typeface="Times New Roman" panose="02020603050405020304" pitchFamily="18" charset="0"/>
                <a:cs typeface="Times New Roman" panose="02020603050405020304" pitchFamily="18" charset="0"/>
              </a:rPr>
              <a:t>1680 </a:t>
            </a:r>
            <a:r>
              <a:rPr lang="lv-LV" sz="1800" i="1" dirty="0">
                <a:solidFill>
                  <a:srgbClr val="00B0F0"/>
                </a:solidFill>
                <a:latin typeface="Times New Roman" panose="02020603050405020304" pitchFamily="18" charset="0"/>
                <a:cs typeface="Times New Roman" panose="02020603050405020304" pitchFamily="18" charset="0"/>
              </a:rPr>
              <a:t>: 12 x 6 = 840).</a:t>
            </a:r>
          </a:p>
          <a:p>
            <a:pPr algn="just">
              <a:buNone/>
              <a:defRPr/>
            </a:pPr>
            <a:r>
              <a:rPr lang="lv-LV" sz="1800" i="1" dirty="0">
                <a:solidFill>
                  <a:srgbClr val="00B0F0"/>
                </a:solidFill>
                <a:latin typeface="Times New Roman" panose="02020603050405020304" pitchFamily="18" charset="0"/>
                <a:cs typeface="Times New Roman" panose="02020603050405020304" pitchFamily="18" charset="0"/>
              </a:rPr>
              <a:t>	</a:t>
            </a:r>
            <a:endParaRPr lang="lv-LV" sz="1800" i="1" dirty="0" smtClean="0">
              <a:solidFill>
                <a:srgbClr val="00B0F0"/>
              </a:solidFill>
              <a:latin typeface="Times New Roman" panose="02020603050405020304" pitchFamily="18" charset="0"/>
              <a:cs typeface="Times New Roman" panose="02020603050405020304" pitchFamily="18" charset="0"/>
            </a:endParaRPr>
          </a:p>
          <a:p>
            <a:pPr marL="0" indent="0" algn="just">
              <a:buClr>
                <a:srgbClr val="0070C0"/>
              </a:buClr>
              <a:buNone/>
              <a:defRPr/>
            </a:pPr>
            <a:endParaRPr lang="lv-LV" sz="2000" dirty="0">
              <a:latin typeface="Times New Roman" panose="02020603050405020304" pitchFamily="18" charset="0"/>
              <a:cs typeface="Times New Roman" panose="02020603050405020304" pitchFamily="18" charset="0"/>
            </a:endParaRPr>
          </a:p>
          <a:p>
            <a:pPr marL="0" indent="0" algn="just">
              <a:buClr>
                <a:srgbClr val="0070C0"/>
              </a:buClr>
              <a:buNone/>
              <a:defRPr/>
            </a:pPr>
            <a:endParaRPr lang="lv-LV" sz="2000" dirty="0" smtClean="0">
              <a:latin typeface="Times New Roman" panose="02020603050405020304" pitchFamily="18" charset="0"/>
              <a:cs typeface="Times New Roman" panose="02020603050405020304" pitchFamily="18" charset="0"/>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1900" dirty="0" smtClean="0">
              <a:latin typeface="+mj-lt"/>
            </a:endParaRPr>
          </a:p>
        </p:txBody>
      </p:sp>
      <p:sp>
        <p:nvSpPr>
          <p:cNvPr id="266242" name="Slide Number Placeholder 5"/>
          <p:cNvSpPr>
            <a:spLocks noGrp="1"/>
          </p:cNvSpPr>
          <p:nvPr>
            <p:ph type="sldNum" sz="quarter" idx="12"/>
          </p:nvPr>
        </p:nvSpPr>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fld id="{7C979C82-7C9C-4C27-AB80-7555392D375B}" type="slidenum">
              <a:rPr lang="lv-LV" altLang="lv-LV" sz="1000" smtClean="0"/>
              <a:pPr eaLnBrk="1" hangingPunct="1">
                <a:spcBef>
                  <a:spcPct val="0"/>
                </a:spcBef>
                <a:buClrTx/>
                <a:buSzTx/>
                <a:buFontTx/>
                <a:buNone/>
                <a:defRPr/>
              </a:pPr>
              <a:t>32</a:t>
            </a:fld>
            <a:endParaRPr lang="lv-LV" altLang="lv-LV" sz="1000" smtClean="0"/>
          </a:p>
        </p:txBody>
      </p:sp>
    </p:spTree>
    <p:extLst>
      <p:ext uri="{BB962C8B-B14F-4D97-AF65-F5344CB8AC3E}">
        <p14:creationId xmlns:p14="http://schemas.microsoft.com/office/powerpoint/2010/main" val="2913018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277813"/>
            <a:ext cx="8425061" cy="847725"/>
          </a:xfrm>
        </p:spPr>
        <p:txBody>
          <a:bodyPr>
            <a:noAutofit/>
          </a:bodyPr>
          <a:lstStyle/>
          <a:p>
            <a:pPr algn="ctr"/>
            <a:r>
              <a:rPr lang="lv-LV" alt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Pamatlīdzekļu nolietojuma aprēķināšana</a:t>
            </a:r>
            <a:endParaRPr lang="lv-LV" alt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2707" name="Rectangle 3"/>
          <p:cNvSpPr>
            <a:spLocks noGrp="1" noChangeArrowheads="1"/>
          </p:cNvSpPr>
          <p:nvPr>
            <p:ph idx="1"/>
          </p:nvPr>
        </p:nvSpPr>
        <p:spPr>
          <a:xfrm>
            <a:off x="539552" y="1124744"/>
            <a:ext cx="8425061" cy="5617369"/>
          </a:xfrm>
        </p:spPr>
        <p:txBody>
          <a:bodyPr>
            <a:normAutofit/>
          </a:bodyPr>
          <a:lstStyle/>
          <a:p>
            <a:pPr algn="just">
              <a:buClr>
                <a:srgbClr val="0070C0"/>
              </a:buClr>
              <a:defRPr/>
            </a:pPr>
            <a:r>
              <a:rPr lang="lv-LV" altLang="lv-LV" sz="1800" dirty="0">
                <a:latin typeface="Times New Roman" panose="02020603050405020304" pitchFamily="18" charset="0"/>
                <a:cs typeface="Times New Roman" panose="02020603050405020304" pitchFamily="18" charset="0"/>
              </a:rPr>
              <a:t>Ja maksātājam piederošie pamatlīdzekļi saimnieciskajā darbībā tiek izmantoti daļēji, to vērtības nolietojumu nodokļa aprēķināšanas vajadzībām aprēķina </a:t>
            </a:r>
            <a:r>
              <a:rPr lang="lv-LV" altLang="lv-LV" sz="1800" b="1" dirty="0">
                <a:solidFill>
                  <a:srgbClr val="0070C0"/>
                </a:solidFill>
                <a:latin typeface="Times New Roman" panose="02020603050405020304" pitchFamily="18" charset="0"/>
                <a:cs typeface="Times New Roman" panose="02020603050405020304" pitchFamily="18" charset="0"/>
              </a:rPr>
              <a:t>proporcionāli attiecīgā pamatlīdzekļa izmantošanai saimnieciskajā darbībā</a:t>
            </a:r>
            <a:r>
              <a:rPr lang="lv-LV" altLang="lv-LV" sz="1800" dirty="0">
                <a:latin typeface="Times New Roman" panose="02020603050405020304" pitchFamily="18" charset="0"/>
                <a:cs typeface="Times New Roman" panose="02020603050405020304" pitchFamily="18" charset="0"/>
              </a:rPr>
              <a:t>. Šādi aprēķināto nolietojumu maksātājs iekļauj saimnieciskās darbības izdevumos tikai tad, ja proporciju var objektīvi noteikt un tā tiek dokumentāri pamatota</a:t>
            </a:r>
            <a:r>
              <a:rPr lang="lv-LV" altLang="lv-LV" sz="1800" dirty="0" smtClean="0">
                <a:latin typeface="Times New Roman" panose="02020603050405020304" pitchFamily="18" charset="0"/>
                <a:cs typeface="Times New Roman" panose="02020603050405020304" pitchFamily="18" charset="0"/>
              </a:rPr>
              <a:t>.</a:t>
            </a:r>
          </a:p>
          <a:p>
            <a:pPr algn="just">
              <a:buClr>
                <a:srgbClr val="0070C0"/>
              </a:buClr>
              <a:defRPr/>
            </a:pPr>
            <a:endParaRPr lang="lv-LV" altLang="lv-LV" sz="1800" dirty="0" smtClean="0">
              <a:latin typeface="Times New Roman" panose="02020603050405020304" pitchFamily="18" charset="0"/>
              <a:cs typeface="Times New Roman" panose="02020603050405020304" pitchFamily="18" charset="0"/>
            </a:endParaRPr>
          </a:p>
          <a:p>
            <a:pPr marL="0" indent="0" algn="just">
              <a:buNone/>
            </a:pPr>
            <a:r>
              <a:rPr lang="lv-LV" sz="1600" i="1" dirty="0" smtClean="0">
                <a:solidFill>
                  <a:srgbClr val="00B0F0"/>
                </a:solidFill>
                <a:latin typeface="Times New Roman" panose="02020603050405020304" pitchFamily="18" charset="0"/>
                <a:cs typeface="Times New Roman" panose="02020603050405020304" pitchFamily="18" charset="0"/>
              </a:rPr>
              <a:t> </a:t>
            </a:r>
            <a:r>
              <a:rPr lang="lv-LV" sz="1600" i="1" u="sng" dirty="0" smtClean="0">
                <a:solidFill>
                  <a:srgbClr val="0070C0"/>
                </a:solidFill>
                <a:latin typeface="Times New Roman" panose="02020603050405020304" pitchFamily="18" charset="0"/>
                <a:cs typeface="Times New Roman" panose="02020603050405020304" pitchFamily="18" charset="0"/>
              </a:rPr>
              <a:t>Piemēram</a:t>
            </a:r>
            <a:r>
              <a:rPr lang="lv-LV" sz="1600" i="1" dirty="0" smtClean="0">
                <a:solidFill>
                  <a:srgbClr val="00B0F0"/>
                </a:solidFill>
                <a:latin typeface="Times New Roman" panose="02020603050405020304" pitchFamily="18" charset="0"/>
                <a:cs typeface="Times New Roman" panose="02020603050405020304" pitchFamily="18" charset="0"/>
              </a:rPr>
              <a:t>, ja saimnieciskās </a:t>
            </a:r>
            <a:r>
              <a:rPr lang="lv-LV" sz="1600" i="1" dirty="0">
                <a:solidFill>
                  <a:srgbClr val="00B0F0"/>
                </a:solidFill>
                <a:latin typeface="Times New Roman" panose="02020603050405020304" pitchFamily="18" charset="0"/>
                <a:cs typeface="Times New Roman" panose="02020603050405020304" pitchFamily="18" charset="0"/>
              </a:rPr>
              <a:t>darbības veicējam pieder mobilais tālrunis, kura iegādes vērtība ir 500 EUR. Pirmā taksācijas gada nolietojums ir 350 EUR</a:t>
            </a:r>
            <a:r>
              <a:rPr lang="lv-LV" sz="1600" i="1" dirty="0" smtClean="0">
                <a:solidFill>
                  <a:srgbClr val="00B0F0"/>
                </a:solidFill>
                <a:latin typeface="Times New Roman" panose="02020603050405020304" pitchFamily="18" charset="0"/>
                <a:cs typeface="Times New Roman" panose="02020603050405020304" pitchFamily="18" charset="0"/>
              </a:rPr>
              <a:t>. Veiktās </a:t>
            </a:r>
            <a:r>
              <a:rPr lang="lv-LV" sz="1600" i="1" dirty="0">
                <a:solidFill>
                  <a:srgbClr val="00B0F0"/>
                </a:solidFill>
                <a:latin typeface="Times New Roman" panose="02020603050405020304" pitchFamily="18" charset="0"/>
                <a:cs typeface="Times New Roman" panose="02020603050405020304" pitchFamily="18" charset="0"/>
              </a:rPr>
              <a:t>sarunas saimnieciskās darbības nodrošināšanai ir 70 %, pārējās sarunas veiktas personiskām vajadzībām.</a:t>
            </a:r>
          </a:p>
          <a:p>
            <a:pPr marL="0" indent="0">
              <a:buNone/>
            </a:pPr>
            <a:r>
              <a:rPr lang="lv-LV" sz="1600" i="1" dirty="0" smtClean="0">
                <a:solidFill>
                  <a:srgbClr val="00B0F0"/>
                </a:solidFill>
                <a:latin typeface="Times New Roman" panose="02020603050405020304" pitchFamily="18" charset="0"/>
                <a:cs typeface="Times New Roman" panose="02020603050405020304" pitchFamily="18" charset="0"/>
              </a:rPr>
              <a:t>Saimnieciskās </a:t>
            </a:r>
            <a:r>
              <a:rPr lang="lv-LV" sz="1600" i="1" dirty="0">
                <a:solidFill>
                  <a:srgbClr val="00B0F0"/>
                </a:solidFill>
                <a:latin typeface="Times New Roman" panose="02020603050405020304" pitchFamily="18" charset="0"/>
                <a:cs typeface="Times New Roman" panose="02020603050405020304" pitchFamily="18" charset="0"/>
              </a:rPr>
              <a:t>darbības izdevumos iekļaujamais nolietojums ir </a:t>
            </a:r>
            <a:r>
              <a:rPr lang="lv-LV" sz="1600" i="1" dirty="0" smtClean="0">
                <a:solidFill>
                  <a:srgbClr val="00B0F0"/>
                </a:solidFill>
                <a:latin typeface="Times New Roman" panose="02020603050405020304" pitchFamily="18" charset="0"/>
                <a:cs typeface="Times New Roman" panose="02020603050405020304" pitchFamily="18" charset="0"/>
              </a:rPr>
              <a:t> 245</a:t>
            </a:r>
            <a:r>
              <a:rPr lang="lv-LV" sz="1600" i="1" dirty="0">
                <a:solidFill>
                  <a:srgbClr val="00B0F0"/>
                </a:solidFill>
                <a:latin typeface="Times New Roman" panose="02020603050405020304" pitchFamily="18" charset="0"/>
                <a:cs typeface="Times New Roman" panose="02020603050405020304" pitchFamily="18" charset="0"/>
              </a:rPr>
              <a:t> EUR (350 x 70 </a:t>
            </a:r>
            <a:r>
              <a:rPr lang="lv-LV" sz="1600" i="1" dirty="0" smtClean="0">
                <a:solidFill>
                  <a:srgbClr val="00B0F0"/>
                </a:solidFill>
                <a:latin typeface="Times New Roman" panose="02020603050405020304" pitchFamily="18" charset="0"/>
                <a:cs typeface="Times New Roman" panose="02020603050405020304" pitchFamily="18" charset="0"/>
              </a:rPr>
              <a:t>%).</a:t>
            </a:r>
          </a:p>
          <a:p>
            <a:pPr marL="0" indent="0">
              <a:buNone/>
            </a:pPr>
            <a:endParaRPr lang="lv-LV" sz="1600" i="1" dirty="0">
              <a:solidFill>
                <a:srgbClr val="00B0F0"/>
              </a:solidFill>
              <a:latin typeface="Times New Roman" panose="02020603050405020304" pitchFamily="18" charset="0"/>
              <a:cs typeface="Times New Roman" panose="02020603050405020304" pitchFamily="18" charset="0"/>
            </a:endParaRPr>
          </a:p>
          <a:p>
            <a:pPr algn="just">
              <a:buClr>
                <a:srgbClr val="0070C0"/>
              </a:buClr>
              <a:defRPr/>
            </a:pPr>
            <a:r>
              <a:rPr lang="lv-LV" altLang="lv-LV" sz="1800" dirty="0" smtClean="0">
                <a:latin typeface="Times New Roman" panose="02020603050405020304" pitchFamily="18" charset="0"/>
                <a:cs typeface="Times New Roman" panose="02020603050405020304" pitchFamily="18" charset="0"/>
              </a:rPr>
              <a:t> </a:t>
            </a:r>
            <a:r>
              <a:rPr lang="lv-LV" altLang="lv-LV" sz="1800" b="1" dirty="0">
                <a:solidFill>
                  <a:srgbClr val="0070C0"/>
                </a:solidFill>
                <a:latin typeface="Times New Roman" panose="02020603050405020304" pitchFamily="18" charset="0"/>
                <a:cs typeface="Times New Roman" panose="02020603050405020304" pitchFamily="18" charset="0"/>
              </a:rPr>
              <a:t>Ja minēto proporciju nevar objektīvi noteikt un tā netiek dokumentāri pamatota</a:t>
            </a:r>
            <a:r>
              <a:rPr lang="lv-LV" altLang="lv-LV" sz="1800" dirty="0">
                <a:latin typeface="Times New Roman" panose="02020603050405020304" pitchFamily="18" charset="0"/>
                <a:cs typeface="Times New Roman" panose="02020603050405020304" pitchFamily="18" charset="0"/>
              </a:rPr>
              <a:t>, maksātājs saimnieciskās darbības izdevumos </a:t>
            </a:r>
            <a:r>
              <a:rPr lang="lv-LV" altLang="lv-LV" sz="1800" b="1" dirty="0">
                <a:solidFill>
                  <a:srgbClr val="0070C0"/>
                </a:solidFill>
                <a:latin typeface="Times New Roman" panose="02020603050405020304" pitchFamily="18" charset="0"/>
                <a:cs typeface="Times New Roman" panose="02020603050405020304" pitchFamily="18" charset="0"/>
              </a:rPr>
              <a:t>iekļauj 50 procentus </a:t>
            </a:r>
            <a:r>
              <a:rPr lang="lv-LV" altLang="lv-LV" sz="1800" dirty="0">
                <a:latin typeface="Times New Roman" panose="02020603050405020304" pitchFamily="18" charset="0"/>
                <a:cs typeface="Times New Roman" panose="02020603050405020304" pitchFamily="18" charset="0"/>
              </a:rPr>
              <a:t>no aprēķinātā pamatlīdzekļa nolietojuma</a:t>
            </a:r>
            <a:r>
              <a:rPr lang="lv-LV" altLang="lv-LV" sz="1800" dirty="0" smtClean="0">
                <a:latin typeface="Times New Roman" panose="02020603050405020304" pitchFamily="18" charset="0"/>
                <a:cs typeface="Times New Roman" panose="02020603050405020304" pitchFamily="18" charset="0"/>
              </a:rPr>
              <a:t>.</a:t>
            </a:r>
          </a:p>
          <a:p>
            <a:pPr algn="just">
              <a:buClr>
                <a:srgbClr val="0070C0"/>
              </a:buClr>
              <a:defRPr/>
            </a:pPr>
            <a:endParaRPr lang="lv-LV" altLang="lv-LV" sz="1800" dirty="0">
              <a:latin typeface="Times New Roman" panose="02020603050405020304" pitchFamily="18" charset="0"/>
              <a:cs typeface="Times New Roman" panose="02020603050405020304" pitchFamily="18" charset="0"/>
            </a:endParaRPr>
          </a:p>
          <a:p>
            <a:pPr marL="0" indent="0" algn="just">
              <a:buClr>
                <a:srgbClr val="0070C0"/>
              </a:buClr>
              <a:buNone/>
              <a:defRPr/>
            </a:pPr>
            <a:r>
              <a:rPr lang="lv-LV" sz="1600" i="1" u="sng" dirty="0" smtClean="0">
                <a:solidFill>
                  <a:srgbClr val="0070C0"/>
                </a:solidFill>
                <a:latin typeface="Times New Roman" panose="02020603050405020304" pitchFamily="18" charset="0"/>
                <a:cs typeface="Times New Roman" panose="02020603050405020304" pitchFamily="18" charset="0"/>
              </a:rPr>
              <a:t>Piemēram</a:t>
            </a:r>
            <a:r>
              <a:rPr lang="lv-LV" sz="1600" i="1" dirty="0" smtClean="0">
                <a:solidFill>
                  <a:srgbClr val="00B0F0"/>
                </a:solidFill>
                <a:latin typeface="Times New Roman" panose="02020603050405020304" pitchFamily="18" charset="0"/>
                <a:cs typeface="Times New Roman" panose="02020603050405020304" pitchFamily="18" charset="0"/>
              </a:rPr>
              <a:t>, ja saimnieciskās </a:t>
            </a:r>
            <a:r>
              <a:rPr lang="lv-LV" sz="1600" i="1" dirty="0">
                <a:solidFill>
                  <a:srgbClr val="00B0F0"/>
                </a:solidFill>
                <a:latin typeface="Times New Roman" panose="02020603050405020304" pitchFamily="18" charset="0"/>
                <a:cs typeface="Times New Roman" panose="02020603050405020304" pitchFamily="18" charset="0"/>
              </a:rPr>
              <a:t>darbības veikšanai izmanto datoru. Datoru saimnieciskajā darbībā izmanto daļēji, proporciju pamatlīdzekļa izmantošanai saimnieciskajā darbībā objektīvi nevar noteikt, tādēļ persona saimnieciskās darbības izdevumos iekļauj 50 % no aprēķinātā datora nolietojuma. </a:t>
            </a:r>
          </a:p>
          <a:p>
            <a:pPr algn="just">
              <a:buClr>
                <a:srgbClr val="0070C0"/>
              </a:buClr>
              <a:defRPr/>
            </a:pPr>
            <a:endParaRPr lang="lv-LV" sz="1600" i="1" dirty="0" smtClean="0">
              <a:latin typeface="Times New Roman" panose="02020603050405020304" pitchFamily="18" charset="0"/>
              <a:cs typeface="Times New Roman" panose="02020603050405020304" pitchFamily="18" charset="0"/>
            </a:endParaRPr>
          </a:p>
          <a:p>
            <a:pPr marL="0" indent="0" algn="just">
              <a:buClr>
                <a:srgbClr val="0070C0"/>
              </a:buClr>
              <a:buNone/>
              <a:defRPr/>
            </a:pPr>
            <a:endParaRPr lang="lv-LV" sz="2400" dirty="0">
              <a:latin typeface="Times New Roman" panose="02020603050405020304" pitchFamily="18" charset="0"/>
              <a:cs typeface="Times New Roman" panose="02020603050405020304" pitchFamily="18" charset="0"/>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1900" dirty="0" smtClean="0">
              <a:latin typeface="+mj-lt"/>
            </a:endParaRPr>
          </a:p>
        </p:txBody>
      </p:sp>
      <p:sp>
        <p:nvSpPr>
          <p:cNvPr id="266242" name="Slide Number Placeholder 5"/>
          <p:cNvSpPr>
            <a:spLocks noGrp="1"/>
          </p:cNvSpPr>
          <p:nvPr>
            <p:ph type="sldNum" sz="quarter" idx="12"/>
          </p:nvPr>
        </p:nvSpPr>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fld id="{7C979C82-7C9C-4C27-AB80-7555392D375B}" type="slidenum">
              <a:rPr lang="lv-LV" altLang="lv-LV" sz="1000" smtClean="0"/>
              <a:pPr eaLnBrk="1" hangingPunct="1">
                <a:spcBef>
                  <a:spcPct val="0"/>
                </a:spcBef>
                <a:buClrTx/>
                <a:buSzTx/>
                <a:buFontTx/>
                <a:buNone/>
                <a:defRPr/>
              </a:pPr>
              <a:t>33</a:t>
            </a:fld>
            <a:endParaRPr lang="lv-LV" altLang="lv-LV" sz="1000" smtClean="0"/>
          </a:p>
        </p:txBody>
      </p:sp>
    </p:spTree>
    <p:extLst>
      <p:ext uri="{BB962C8B-B14F-4D97-AF65-F5344CB8AC3E}">
        <p14:creationId xmlns:p14="http://schemas.microsoft.com/office/powerpoint/2010/main" val="3530861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9552" y="277813"/>
            <a:ext cx="8425061" cy="847725"/>
          </a:xfrm>
        </p:spPr>
        <p:txBody>
          <a:bodyPr>
            <a:noAutofit/>
          </a:bodyPr>
          <a:lstStyle/>
          <a:p>
            <a:pPr algn="ctr"/>
            <a:r>
              <a:rPr lang="lv-LV" alt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Pamatlīdzekļu nolietojuma aprēķināšana</a:t>
            </a:r>
            <a:endParaRPr lang="lv-LV" alt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2707" name="Rectangle 3"/>
          <p:cNvSpPr>
            <a:spLocks noGrp="1" noChangeArrowheads="1"/>
          </p:cNvSpPr>
          <p:nvPr>
            <p:ph idx="1"/>
          </p:nvPr>
        </p:nvSpPr>
        <p:spPr>
          <a:xfrm>
            <a:off x="539552" y="1124744"/>
            <a:ext cx="8425061" cy="5617369"/>
          </a:xfrm>
        </p:spPr>
        <p:txBody>
          <a:bodyPr>
            <a:normAutofit fontScale="70000" lnSpcReduction="20000"/>
          </a:bodyPr>
          <a:lstStyle/>
          <a:p>
            <a:pPr algn="just">
              <a:lnSpc>
                <a:spcPct val="90000"/>
              </a:lnSpc>
              <a:buClr>
                <a:srgbClr val="0070C0"/>
              </a:buClr>
            </a:pPr>
            <a:r>
              <a:rPr lang="lv-LV" altLang="lv-LV" sz="2900" dirty="0">
                <a:latin typeface="Times New Roman" panose="02020603050405020304" pitchFamily="18" charset="0"/>
                <a:cs typeface="Times New Roman" panose="02020603050405020304" pitchFamily="18" charset="0"/>
              </a:rPr>
              <a:t>Ja maksātājam piederoša ēka (tās daļa) daļēji tiek izmantota saimnieciskajā darbībā, tās nolietojumu aprēķina </a:t>
            </a:r>
            <a:r>
              <a:rPr lang="lv-LV" altLang="lv-LV" sz="2900" dirty="0">
                <a:solidFill>
                  <a:srgbClr val="0070C0"/>
                </a:solidFill>
                <a:latin typeface="Times New Roman" panose="02020603050405020304" pitchFamily="18" charset="0"/>
                <a:cs typeface="Times New Roman" panose="02020603050405020304" pitchFamily="18" charset="0"/>
              </a:rPr>
              <a:t>proporcionāli saimnieciskajā darbībā izmantotās daļas platības īpatsvaram </a:t>
            </a:r>
            <a:r>
              <a:rPr lang="lv-LV" altLang="lv-LV" sz="2900" dirty="0">
                <a:latin typeface="Times New Roman" panose="02020603050405020304" pitchFamily="18" charset="0"/>
                <a:cs typeface="Times New Roman" panose="02020603050405020304" pitchFamily="18" charset="0"/>
              </a:rPr>
              <a:t>ēkas (tās daļas) kopējā platībā</a:t>
            </a:r>
            <a:r>
              <a:rPr lang="lv-LV" altLang="lv-LV" sz="2900" dirty="0" smtClean="0">
                <a:latin typeface="Times New Roman" panose="02020603050405020304" pitchFamily="18" charset="0"/>
                <a:cs typeface="Times New Roman" panose="02020603050405020304" pitchFamily="18" charset="0"/>
              </a:rPr>
              <a:t>.</a:t>
            </a:r>
          </a:p>
          <a:p>
            <a:pPr algn="just">
              <a:lnSpc>
                <a:spcPct val="90000"/>
              </a:lnSpc>
              <a:buClr>
                <a:srgbClr val="0070C0"/>
              </a:buClr>
            </a:pPr>
            <a:endParaRPr lang="lv-LV" altLang="lv-LV" sz="2900" dirty="0">
              <a:latin typeface="Times New Roman" panose="02020603050405020304" pitchFamily="18" charset="0"/>
              <a:cs typeface="Times New Roman" panose="02020603050405020304" pitchFamily="18" charset="0"/>
            </a:endParaRPr>
          </a:p>
          <a:p>
            <a:pPr algn="just">
              <a:lnSpc>
                <a:spcPct val="90000"/>
              </a:lnSpc>
              <a:buClr>
                <a:srgbClr val="0070C0"/>
              </a:buClr>
            </a:pPr>
            <a:r>
              <a:rPr lang="lv-LV" altLang="lv-LV" sz="2900" dirty="0">
                <a:latin typeface="Times New Roman" panose="02020603050405020304" pitchFamily="18" charset="0"/>
                <a:cs typeface="Times New Roman" panose="02020603050405020304" pitchFamily="18" charset="0"/>
              </a:rPr>
              <a:t>Aprēķinot personīgā vieglā automobiļa (izņemot vieglo automobili ar speciālo aprīkojumu) vērtības nolietojumu, izdevumos ietver aprēķināto nolietojumu </a:t>
            </a:r>
            <a:r>
              <a:rPr lang="lv-LV" altLang="lv-LV" sz="2900" dirty="0">
                <a:solidFill>
                  <a:srgbClr val="0070C0"/>
                </a:solidFill>
                <a:latin typeface="Times New Roman" panose="02020603050405020304" pitchFamily="18" charset="0"/>
                <a:cs typeface="Times New Roman" panose="02020603050405020304" pitchFamily="18" charset="0"/>
              </a:rPr>
              <a:t>proporcionāli saimnieciskās darbības vajadzībām nobraukto kilometru skaitam, bet </a:t>
            </a:r>
            <a:r>
              <a:rPr lang="lv-LV" altLang="lv-LV" sz="2900" u="sng" dirty="0">
                <a:solidFill>
                  <a:srgbClr val="0070C0"/>
                </a:solidFill>
                <a:latin typeface="Times New Roman" panose="02020603050405020304" pitchFamily="18" charset="0"/>
                <a:cs typeface="Times New Roman" panose="02020603050405020304" pitchFamily="18" charset="0"/>
              </a:rPr>
              <a:t>ne vairāk par 70 procentiem</a:t>
            </a:r>
            <a:r>
              <a:rPr lang="lv-LV" altLang="lv-LV" sz="2900" dirty="0">
                <a:solidFill>
                  <a:srgbClr val="0070C0"/>
                </a:solidFill>
                <a:latin typeface="Times New Roman" panose="02020603050405020304" pitchFamily="18" charset="0"/>
                <a:cs typeface="Times New Roman" panose="02020603050405020304" pitchFamily="18" charset="0"/>
              </a:rPr>
              <a:t>. </a:t>
            </a:r>
          </a:p>
          <a:p>
            <a:pPr algn="just">
              <a:buClr>
                <a:srgbClr val="0070C0"/>
              </a:buClr>
              <a:defRPr/>
            </a:pPr>
            <a:endParaRPr lang="lv-LV" sz="2400" dirty="0">
              <a:latin typeface="Times New Roman" panose="02020603050405020304" pitchFamily="18" charset="0"/>
              <a:cs typeface="Times New Roman" panose="02020603050405020304" pitchFamily="18" charset="0"/>
            </a:endParaRPr>
          </a:p>
          <a:p>
            <a:pPr marL="0" indent="0" algn="just">
              <a:buNone/>
            </a:pPr>
            <a:r>
              <a:rPr lang="lv-LV" sz="2400" i="1" u="sng" dirty="0" smtClean="0">
                <a:solidFill>
                  <a:srgbClr val="0070C0"/>
                </a:solidFill>
                <a:latin typeface="Times New Roman" panose="02020603050405020304" pitchFamily="18" charset="0"/>
                <a:cs typeface="Times New Roman" panose="02020603050405020304" pitchFamily="18" charset="0"/>
              </a:rPr>
              <a:t>Piemēram</a:t>
            </a:r>
            <a:r>
              <a:rPr lang="lv-LV" sz="2400" i="1" dirty="0" smtClean="0">
                <a:solidFill>
                  <a:srgbClr val="00B0F0"/>
                </a:solidFill>
                <a:latin typeface="Times New Roman" panose="02020603050405020304" pitchFamily="18" charset="0"/>
                <a:cs typeface="Times New Roman" panose="02020603050405020304" pitchFamily="18" charset="0"/>
              </a:rPr>
              <a:t>, persona </a:t>
            </a:r>
            <a:r>
              <a:rPr lang="lv-LV" sz="2400" i="1" dirty="0">
                <a:solidFill>
                  <a:srgbClr val="00B0F0"/>
                </a:solidFill>
                <a:latin typeface="Times New Roman" panose="02020603050405020304" pitchFamily="18" charset="0"/>
                <a:cs typeface="Times New Roman" panose="02020603050405020304" pitchFamily="18" charset="0"/>
              </a:rPr>
              <a:t>saimnieciskās darbības vajadzībām izmanto personisko automobili. Saskaņā ar attaisnojuma dokumentiem fiziskā persona saimnieciskās darbības vajadzībām taksācijas gadā ir nobraukusi 6000 km no pavisam nobrauktajiem 8000 km. Automobiļa atlikusī vērtība, no kuras aprēķina taksācijas gada nolietojumu, ir 5000 EUR.</a:t>
            </a:r>
          </a:p>
          <a:p>
            <a:pPr marL="0" indent="0" algn="just">
              <a:buNone/>
            </a:pPr>
            <a:r>
              <a:rPr lang="lv-LV" sz="2400" i="1" dirty="0">
                <a:solidFill>
                  <a:srgbClr val="00B0F0"/>
                </a:solidFill>
                <a:latin typeface="Times New Roman" panose="02020603050405020304" pitchFamily="18" charset="0"/>
                <a:cs typeface="Times New Roman" panose="02020603050405020304" pitchFamily="18" charset="0"/>
              </a:rPr>
              <a:t>	Nolietojuma summa, ko attiecina uz saimnieciskās darbības izdevumiem, ir mazākā no summām:</a:t>
            </a:r>
          </a:p>
          <a:p>
            <a:pPr marL="0" indent="0" algn="just">
              <a:buNone/>
            </a:pPr>
            <a:r>
              <a:rPr lang="lv-LV" sz="2400" i="1" dirty="0" smtClean="0">
                <a:solidFill>
                  <a:srgbClr val="00B0F0"/>
                </a:solidFill>
                <a:latin typeface="Times New Roman" panose="02020603050405020304" pitchFamily="18" charset="0"/>
                <a:cs typeface="Times New Roman" panose="02020603050405020304" pitchFamily="18" charset="0"/>
              </a:rPr>
              <a:t>	6000 </a:t>
            </a:r>
            <a:r>
              <a:rPr lang="lv-LV" sz="2400" i="1" dirty="0">
                <a:solidFill>
                  <a:srgbClr val="00B0F0"/>
                </a:solidFill>
                <a:latin typeface="Times New Roman" panose="02020603050405020304" pitchFamily="18" charset="0"/>
                <a:cs typeface="Times New Roman" panose="02020603050405020304" pitchFamily="18" charset="0"/>
              </a:rPr>
              <a:t>: 8000 x 5000 x 20 % x 1,5 = 1125 EUR </a:t>
            </a:r>
          </a:p>
          <a:p>
            <a:pPr marL="0" indent="0" algn="just">
              <a:buNone/>
            </a:pPr>
            <a:r>
              <a:rPr lang="lv-LV" sz="2400" i="1" dirty="0">
                <a:solidFill>
                  <a:srgbClr val="00B0F0"/>
                </a:solidFill>
                <a:latin typeface="Times New Roman" panose="02020603050405020304" pitchFamily="18" charset="0"/>
                <a:cs typeface="Times New Roman" panose="02020603050405020304" pitchFamily="18" charset="0"/>
              </a:rPr>
              <a:t>(saimnieciskās darbības vajadzībām nobrauktie kilometri : pavisam nobrauktie kilometri x automobiļa atlikusī vērtība x automobiļa nolietojuma likme (divkāršā apmērā));</a:t>
            </a:r>
          </a:p>
          <a:p>
            <a:pPr marL="0" indent="0" algn="just">
              <a:buNone/>
            </a:pPr>
            <a:r>
              <a:rPr lang="lv-LV" sz="2400" i="1" dirty="0" smtClean="0">
                <a:solidFill>
                  <a:srgbClr val="00B0F0"/>
                </a:solidFill>
                <a:latin typeface="Times New Roman" panose="02020603050405020304" pitchFamily="18" charset="0"/>
                <a:cs typeface="Times New Roman" panose="02020603050405020304" pitchFamily="18" charset="0"/>
              </a:rPr>
              <a:t>	70</a:t>
            </a:r>
            <a:r>
              <a:rPr lang="lv-LV" sz="2400" i="1" dirty="0">
                <a:solidFill>
                  <a:srgbClr val="00B0F0"/>
                </a:solidFill>
                <a:latin typeface="Times New Roman" panose="02020603050405020304" pitchFamily="18" charset="0"/>
                <a:cs typeface="Times New Roman" panose="02020603050405020304" pitchFamily="18" charset="0"/>
              </a:rPr>
              <a:t> % x 5000 x 20 % x 1,5 = 1050 EUR </a:t>
            </a:r>
          </a:p>
          <a:p>
            <a:pPr marL="0" indent="0" algn="just">
              <a:buNone/>
            </a:pPr>
            <a:r>
              <a:rPr lang="lv-LV" sz="2400" i="1" dirty="0">
                <a:solidFill>
                  <a:srgbClr val="00B0F0"/>
                </a:solidFill>
                <a:latin typeface="Times New Roman" panose="02020603050405020304" pitchFamily="18" charset="0"/>
                <a:cs typeface="Times New Roman" panose="02020603050405020304" pitchFamily="18" charset="0"/>
              </a:rPr>
              <a:t>(70 % x automobiļa atlikusī vērtība x automobiļa nolietojuma likme (divkāršā apmērā)).</a:t>
            </a:r>
          </a:p>
          <a:p>
            <a:pPr marL="0" indent="0" algn="just">
              <a:buNone/>
            </a:pPr>
            <a:r>
              <a:rPr lang="lv-LV" sz="2400" i="1" dirty="0">
                <a:solidFill>
                  <a:srgbClr val="00B0F0"/>
                </a:solidFill>
                <a:latin typeface="Times New Roman" panose="02020603050405020304" pitchFamily="18" charset="0"/>
                <a:cs typeface="Times New Roman" panose="02020603050405020304" pitchFamily="18" charset="0"/>
              </a:rPr>
              <a:t>Uz saimnieciskās darbības izdevumiem attiecina mazāko no summām, tas ir, 1050 EUR.</a:t>
            </a:r>
          </a:p>
          <a:p>
            <a:pPr marL="0" indent="0" algn="just">
              <a:buClr>
                <a:srgbClr val="0070C0"/>
              </a:buClr>
              <a:buNone/>
              <a:defRPr/>
            </a:pPr>
            <a:endParaRPr lang="lv-LV" sz="2400" i="1" dirty="0" smtClean="0">
              <a:solidFill>
                <a:srgbClr val="00B0F0"/>
              </a:solidFill>
              <a:latin typeface="Times New Roman" panose="02020603050405020304" pitchFamily="18" charset="0"/>
              <a:cs typeface="Times New Roman" panose="02020603050405020304" pitchFamily="18" charset="0"/>
            </a:endParaRPr>
          </a:p>
          <a:p>
            <a:pPr marL="0" indent="0" algn="just">
              <a:buClr>
                <a:srgbClr val="0070C0"/>
              </a:buClr>
              <a:buNone/>
              <a:defRPr/>
            </a:pPr>
            <a:endParaRPr lang="lv-LV" sz="2400" i="1" dirty="0" smtClean="0">
              <a:solidFill>
                <a:srgbClr val="00B0F0"/>
              </a:solidFill>
              <a:latin typeface="Times New Roman" panose="02020603050405020304" pitchFamily="18" charset="0"/>
              <a:cs typeface="Times New Roman" panose="02020603050405020304" pitchFamily="18" charset="0"/>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2400" dirty="0" smtClean="0">
              <a:latin typeface="+mj-lt"/>
            </a:endParaRPr>
          </a:p>
          <a:p>
            <a:pPr marL="0" indent="0" algn="just">
              <a:buClr>
                <a:srgbClr val="0070C0"/>
              </a:buClr>
              <a:buNone/>
              <a:defRPr/>
            </a:pPr>
            <a:endParaRPr lang="lv-LV" sz="2400" dirty="0">
              <a:latin typeface="+mj-lt"/>
            </a:endParaRPr>
          </a:p>
          <a:p>
            <a:pPr marL="0" indent="0" algn="just">
              <a:buClr>
                <a:srgbClr val="0070C0"/>
              </a:buClr>
              <a:buNone/>
              <a:defRPr/>
            </a:pPr>
            <a:endParaRPr lang="lv-LV" sz="1900" dirty="0" smtClean="0">
              <a:latin typeface="+mj-lt"/>
            </a:endParaRPr>
          </a:p>
        </p:txBody>
      </p:sp>
      <p:sp>
        <p:nvSpPr>
          <p:cNvPr id="266242" name="Slide Number Placeholder 5"/>
          <p:cNvSpPr>
            <a:spLocks noGrp="1"/>
          </p:cNvSpPr>
          <p:nvPr>
            <p:ph type="sldNum" sz="quarter" idx="12"/>
          </p:nvPr>
        </p:nvSpPr>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fld id="{7C979C82-7C9C-4C27-AB80-7555392D375B}" type="slidenum">
              <a:rPr lang="lv-LV" altLang="lv-LV" sz="1000" smtClean="0"/>
              <a:pPr eaLnBrk="1" hangingPunct="1">
                <a:spcBef>
                  <a:spcPct val="0"/>
                </a:spcBef>
                <a:buClrTx/>
                <a:buSzTx/>
                <a:buFontTx/>
                <a:buNone/>
                <a:defRPr/>
              </a:pPr>
              <a:t>34</a:t>
            </a:fld>
            <a:endParaRPr lang="lv-LV" altLang="lv-LV" sz="1000" smtClean="0"/>
          </a:p>
        </p:txBody>
      </p:sp>
    </p:spTree>
    <p:extLst>
      <p:ext uri="{BB962C8B-B14F-4D97-AF65-F5344CB8AC3E}">
        <p14:creationId xmlns:p14="http://schemas.microsoft.com/office/powerpoint/2010/main" val="63410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4400" y="277813"/>
            <a:ext cx="7772400" cy="630237"/>
          </a:xfrm>
        </p:spPr>
        <p:txBody>
          <a:bodyPr>
            <a:noAutofit/>
          </a:bodyPr>
          <a:lstStyle/>
          <a:p>
            <a:pPr algn="ctr" eaLnBrk="1" hangingPunct="1"/>
            <a:r>
              <a:rPr lang="lv-LV" altLang="lv-LV" sz="32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sz="2800" b="1" dirty="0" smtClean="0">
                <a:solidFill>
                  <a:schemeClr val="accent5">
                    <a:lumMod val="75000"/>
                  </a:schemeClr>
                </a:solidFill>
                <a:latin typeface="Times New Roman" panose="02020603050405020304" pitchFamily="18" charset="0"/>
                <a:cs typeface="Times New Roman" panose="02020603050405020304" pitchFamily="18" charset="0"/>
              </a:rPr>
              <a:t>Izdevumu precizēšanas tabula</a:t>
            </a:r>
            <a:br>
              <a:rPr lang="lv-LV" altLang="lv-LV" sz="2800" b="1" dirty="0" smtClean="0">
                <a:solidFill>
                  <a:schemeClr val="accent5">
                    <a:lumMod val="75000"/>
                  </a:schemeClr>
                </a:solidFill>
                <a:latin typeface="Times New Roman" panose="02020603050405020304" pitchFamily="18" charset="0"/>
                <a:cs typeface="Times New Roman" panose="02020603050405020304" pitchFamily="18" charset="0"/>
              </a:rPr>
            </a:br>
            <a:endParaRPr lang="lv-LV" altLang="lv-LV" sz="2800" dirty="0" smtClean="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84674" name="Slide Number Placeholder 5"/>
          <p:cNvSpPr>
            <a:spLocks noGrp="1"/>
          </p:cNvSpPr>
          <p:nvPr>
            <p:ph type="sldNum" sz="quarter" idx="12"/>
          </p:nvPr>
        </p:nvSpPr>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fld id="{7BCCF231-6510-4239-9F45-9FF473378BD9}" type="slidenum">
              <a:rPr lang="lv-LV" altLang="lv-LV" sz="1000" smtClean="0"/>
              <a:pPr eaLnBrk="1" hangingPunct="1">
                <a:spcBef>
                  <a:spcPct val="0"/>
                </a:spcBef>
                <a:buClrTx/>
                <a:buSzTx/>
                <a:buFontTx/>
                <a:buNone/>
                <a:defRPr/>
              </a:pPr>
              <a:t>35</a:t>
            </a:fld>
            <a:endParaRPr lang="lv-LV" altLang="lv-LV" sz="1000" smtClean="0"/>
          </a:p>
        </p:txBody>
      </p:sp>
      <p:graphicFrame>
        <p:nvGraphicFramePr>
          <p:cNvPr id="12593" name="Group 305"/>
          <p:cNvGraphicFramePr>
            <a:graphicFrameLocks noGrp="1"/>
          </p:cNvGraphicFramePr>
          <p:nvPr>
            <p:extLst>
              <p:ext uri="{D42A27DB-BD31-4B8C-83A1-F6EECF244321}">
                <p14:modId xmlns:p14="http://schemas.microsoft.com/office/powerpoint/2010/main" val="997652053"/>
              </p:ext>
            </p:extLst>
          </p:nvPr>
        </p:nvGraphicFramePr>
        <p:xfrm>
          <a:off x="611560" y="836712"/>
          <a:ext cx="8281616" cy="5930456"/>
        </p:xfrm>
        <a:graphic>
          <a:graphicData uri="http://schemas.openxmlformats.org/drawingml/2006/table">
            <a:tbl>
              <a:tblPr/>
              <a:tblGrid>
                <a:gridCol w="503928">
                  <a:extLst>
                    <a:ext uri="{9D8B030D-6E8A-4147-A177-3AD203B41FA5}">
                      <a16:colId xmlns:a16="http://schemas.microsoft.com/office/drawing/2014/main" val="20000"/>
                    </a:ext>
                  </a:extLst>
                </a:gridCol>
                <a:gridCol w="5313307">
                  <a:extLst>
                    <a:ext uri="{9D8B030D-6E8A-4147-A177-3AD203B41FA5}">
                      <a16:colId xmlns:a16="http://schemas.microsoft.com/office/drawing/2014/main" val="20001"/>
                    </a:ext>
                  </a:extLst>
                </a:gridCol>
                <a:gridCol w="1369017">
                  <a:extLst>
                    <a:ext uri="{9D8B030D-6E8A-4147-A177-3AD203B41FA5}">
                      <a16:colId xmlns:a16="http://schemas.microsoft.com/office/drawing/2014/main" val="20002"/>
                    </a:ext>
                  </a:extLst>
                </a:gridCol>
                <a:gridCol w="1095364">
                  <a:extLst>
                    <a:ext uri="{9D8B030D-6E8A-4147-A177-3AD203B41FA5}">
                      <a16:colId xmlns:a16="http://schemas.microsoft.com/office/drawing/2014/main" val="20003"/>
                    </a:ext>
                  </a:extLst>
                </a:gridCol>
              </a:tblGrid>
              <a:tr h="8063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400" b="0" i="0" u="none" strike="noStrike" cap="none" normalizeH="0" baseline="0" dirty="0" err="1" smtClean="0">
                          <a:ln>
                            <a:noFill/>
                          </a:ln>
                          <a:solidFill>
                            <a:schemeClr val="tx1"/>
                          </a:solidFill>
                          <a:effectLst/>
                          <a:latin typeface="Times New Roman" pitchFamily="18" charset="0"/>
                          <a:cs typeface="Times New Roman" pitchFamily="18" charset="0"/>
                        </a:rPr>
                        <a:t>Nr</a:t>
                      </a:r>
                      <a:r>
                        <a:rPr kumimoji="0" lang="lv-LV"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v-LV"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lv-LV" sz="1400" b="0" i="0" u="none" strike="noStrike" cap="none" normalizeH="0" baseline="0" dirty="0" err="1" smtClean="0">
                          <a:ln>
                            <a:noFill/>
                          </a:ln>
                          <a:solidFill>
                            <a:schemeClr val="tx1"/>
                          </a:solidFill>
                          <a:effectLst/>
                          <a:latin typeface="Times New Roman" pitchFamily="18" charset="0"/>
                          <a:cs typeface="Times New Roman" pitchFamily="18" charset="0"/>
                        </a:rPr>
                        <a:t>p.k</a:t>
                      </a:r>
                      <a:r>
                        <a:rPr kumimoji="0" lang="lv-LV"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lv-LV"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Nosaukums</a:t>
                      </a:r>
                      <a:endParaRPr kumimoji="0" lang="lv-LV" sz="2000" b="1"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Lauksaimnieciskā ražošana</a:t>
                      </a:r>
                      <a:endParaRPr kumimoji="0" lang="lv-LV" sz="1200" b="1" i="0" u="none" strike="noStrike" cap="none" normalizeH="0" baseline="0" dirty="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200" b="1" i="0" u="none" strike="noStrike" cap="none" normalizeH="0" baseline="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Citi saimnieciskās darbības veidi</a:t>
                      </a:r>
                      <a:endParaRPr kumimoji="0" lang="lv-LV" sz="1200" b="1" i="0" u="none" strike="noStrike" cap="none" normalizeH="0" baseline="0" smtClean="0">
                        <a:ln>
                          <a:noFill/>
                        </a:ln>
                        <a:solidFill>
                          <a:schemeClr val="tx1"/>
                        </a:solidFill>
                        <a:effectLst>
                          <a:outerShdw blurRad="38100" dist="38100" dir="2700000" algn="tl">
                            <a:srgbClr val="FFFFFF"/>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73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lv-LV" sz="17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lv-LV" sz="17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lv-LV"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Taksācijas gada izdevumi</a:t>
                      </a:r>
                      <a:endParaRPr kumimoji="0" lang="lv-LV"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1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lv-LV" sz="17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Izdevumi, kas izdarīti taksācijas gadā, bet attiecas uz nākamajiem gadiem </a:t>
                      </a:r>
                      <a:endParaRPr kumimoji="0" lang="lv-LV"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lv-LV" sz="17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Izdevumi, kas izdarīti iepriekšējos gados, bet attiecas uz taksācijas gada ieņēmumiem</a:t>
                      </a:r>
                      <a:endParaRPr kumimoji="0" lang="lv-LV"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7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lv-LV" sz="17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Krājumu atlikums taksācijas gada sākumā</a:t>
                      </a:r>
                      <a:endParaRPr kumimoji="0" lang="lv-LV"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7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lv-LV" sz="17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Krājumu atlikums taksācijas gada beigās</a:t>
                      </a:r>
                      <a:endParaRPr kumimoji="0" lang="lv-LV"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7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lv-LV" sz="17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Pamatlīdzekļu un nemateriālo ieguldījumu nolietojums</a:t>
                      </a:r>
                      <a:endParaRPr kumimoji="0" lang="lv-LV"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730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lv-LV" sz="17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Valsts sociālās apdrošināšanas obligātās iemaksas, kas izdarītas taksācijas gadā, bet attiecas uz iepriekšējiem gadiem</a:t>
                      </a:r>
                      <a:endParaRPr kumimoji="0" lang="lv-LV"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730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lv-LV" sz="17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Valsts sociālās apdrošināšanas obligātās iemaksas, kas izdarītas nākamajā gadā, bet attiecas uz taksācijas gadu</a:t>
                      </a:r>
                      <a:endParaRPr kumimoji="0" lang="lv-LV"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7438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lv-LV" sz="17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lv-LV" sz="17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Precizētie taksācijas gada izdevumi</a:t>
                      </a:r>
                    </a:p>
                    <a:p>
                      <a:pPr marL="0" marR="0" lvl="0" indent="0" algn="l" defTabSz="914400" rtl="0" eaLnBrk="0" fontAlgn="base" latinLnBrk="0" hangingPunct="0">
                        <a:lnSpc>
                          <a:spcPct val="100000"/>
                        </a:lnSpc>
                        <a:spcBef>
                          <a:spcPct val="0"/>
                        </a:spcBef>
                        <a:spcAft>
                          <a:spcPct val="0"/>
                        </a:spcAft>
                        <a:buClrTx/>
                        <a:buSzTx/>
                        <a:buFontTx/>
                        <a:buNone/>
                        <a:tabLst/>
                      </a:pPr>
                      <a:r>
                        <a:rPr kumimoji="0" lang="lv-LV" sz="1400" b="1" i="0" u="none" strike="noStrike" cap="none" normalizeH="0" baseline="0" dirty="0" smtClean="0">
                          <a:ln>
                            <a:noFill/>
                          </a:ln>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kumimoji="0" lang="lv-LV" sz="1400" b="1" i="0" u="none" strike="noStrike" cap="none" normalizeH="0" baseline="0" dirty="0" smtClean="0">
                          <a:ln>
                            <a:noFill/>
                          </a:ln>
                          <a:solidFill>
                            <a:schemeClr val="tx1"/>
                          </a:solidFill>
                          <a:effectLst/>
                          <a:latin typeface="Times New Roman" pitchFamily="18" charset="0"/>
                          <a:cs typeface="Times New Roman" pitchFamily="18" charset="0"/>
                        </a:rPr>
                        <a:t>(1.- 2.+3.+4.- 5.+6.- 7.+8.rinda)</a:t>
                      </a:r>
                      <a:endParaRPr kumimoji="0" lang="lv-LV"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lv-LV"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08963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990600"/>
          </a:xfrm>
        </p:spPr>
        <p:txBody>
          <a:bodyPr>
            <a:normAutofit/>
          </a:bodyPr>
          <a:lstStyle/>
          <a:p>
            <a:r>
              <a:rPr lang="lv-LV" sz="2800" dirty="0">
                <a:solidFill>
                  <a:schemeClr val="accent1">
                    <a:lumMod val="75000"/>
                  </a:schemeClr>
                </a:solidFill>
                <a:effectLst>
                  <a:outerShdw blurRad="38100" dist="38100" dir="2700000" algn="tl">
                    <a:srgbClr val="000000">
                      <a:alpha val="43137"/>
                    </a:srgbClr>
                  </a:outerShdw>
                </a:effectLst>
              </a:rPr>
              <a:t>Elektroniskās deklarēšanas sistēma (</a:t>
            </a:r>
            <a:r>
              <a:rPr lang="lv-LV" sz="2800" dirty="0" smtClean="0">
                <a:solidFill>
                  <a:schemeClr val="accent1">
                    <a:lumMod val="75000"/>
                  </a:schemeClr>
                </a:solidFill>
                <a:effectLst>
                  <a:outerShdw blurRad="38100" dist="38100" dir="2700000" algn="tl">
                    <a:srgbClr val="000000">
                      <a:alpha val="43137"/>
                    </a:srgbClr>
                  </a:outerShdw>
                </a:effectLst>
              </a:rPr>
              <a:t>EDS)</a:t>
            </a:r>
            <a:endParaRPr lang="lv-LV" sz="28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340768"/>
            <a:ext cx="8229600" cy="4752528"/>
          </a:xfrm>
        </p:spPr>
        <p:txBody>
          <a:bodyPr>
            <a:normAutofit/>
          </a:bodyPr>
          <a:lstStyle/>
          <a:p>
            <a:pPr marL="0" indent="0" algn="just">
              <a:buNone/>
            </a:pPr>
            <a:endParaRPr lang="lv-LV" dirty="0" smtClean="0">
              <a:solidFill>
                <a:schemeClr val="accent1">
                  <a:lumMod val="75000"/>
                </a:schemeClr>
              </a:solidFill>
              <a:effectLst>
                <a:outerShdw blurRad="38100" dist="38100" dir="2700000" algn="tl">
                  <a:srgbClr val="000000">
                    <a:alpha val="43137"/>
                  </a:srgbClr>
                </a:outerShdw>
              </a:effectLst>
            </a:endParaRPr>
          </a:p>
          <a:p>
            <a:pPr marL="0" indent="0" algn="just">
              <a:buNone/>
            </a:pPr>
            <a:r>
              <a:rPr lang="lv-LV" dirty="0" smtClean="0">
                <a:solidFill>
                  <a:schemeClr val="accent1">
                    <a:lumMod val="75000"/>
                  </a:schemeClr>
                </a:solidFill>
                <a:effectLst>
                  <a:outerShdw blurRad="38100" dist="38100" dir="2700000" algn="tl">
                    <a:srgbClr val="000000">
                      <a:alpha val="43137"/>
                    </a:srgbClr>
                  </a:outerShdw>
                </a:effectLst>
              </a:rPr>
              <a:t>Pamatojoties uz likuma «Par nodokļiem un nodevām» 15.pantā minēto, visiem saimnieciskās darbības veicējiem deklarācijas, pārskatus un citus dokumentus ir jāiesniedz, izmantojot elektronisko deklarēšanas sistēmu (EDS). </a:t>
            </a:r>
          </a:p>
          <a:p>
            <a:pPr marL="0" indent="0">
              <a:buNone/>
            </a:pPr>
            <a:endParaRPr lang="lv-LV" b="1" dirty="0" smtClean="0">
              <a:solidFill>
                <a:schemeClr val="accent1">
                  <a:lumMod val="75000"/>
                </a:schemeClr>
              </a:solidFill>
              <a:effectLst>
                <a:outerShdw blurRad="38100" dist="38100" dir="2700000" algn="tl">
                  <a:srgbClr val="000000">
                    <a:alpha val="43137"/>
                  </a:srgbClr>
                </a:outerShdw>
              </a:effectLst>
            </a:endParaRPr>
          </a:p>
          <a:p>
            <a:pPr marL="0" indent="0">
              <a:buNone/>
            </a:pPr>
            <a:r>
              <a:rPr lang="lv-LV" b="1" dirty="0" smtClean="0">
                <a:solidFill>
                  <a:schemeClr val="accent1">
                    <a:lumMod val="75000"/>
                  </a:schemeClr>
                </a:solidFill>
                <a:effectLst>
                  <a:outerShdw blurRad="38100" dist="38100" dir="2700000" algn="tl">
                    <a:srgbClr val="000000">
                      <a:alpha val="43137"/>
                    </a:srgbClr>
                  </a:outerShdw>
                </a:effectLst>
              </a:rPr>
              <a:t>EDS</a:t>
            </a:r>
            <a:r>
              <a:rPr lang="lv-LV" dirty="0" smtClean="0"/>
              <a:t> </a:t>
            </a:r>
            <a:r>
              <a:rPr lang="lv-LV" dirty="0"/>
              <a:t>ir drošs un ērts veids, kā ar interneta palīdzību Valsts ieņēmumu dienestā (VID) elektroniski </a:t>
            </a:r>
            <a:r>
              <a:rPr lang="lv-LV" dirty="0" smtClean="0"/>
              <a:t>iesniedzamas nodokļu </a:t>
            </a:r>
            <a:r>
              <a:rPr lang="lv-LV" dirty="0"/>
              <a:t>un informatīvās deklarācijas, </a:t>
            </a:r>
            <a:r>
              <a:rPr lang="lv-LV" dirty="0" smtClean="0"/>
              <a:t>pārskati </a:t>
            </a:r>
            <a:r>
              <a:rPr lang="lv-LV" dirty="0"/>
              <a:t>un </a:t>
            </a:r>
            <a:r>
              <a:rPr lang="lv-LV" dirty="0" smtClean="0"/>
              <a:t>citi dokumenti. </a:t>
            </a:r>
            <a:endParaRPr lang="lv-LV" dirty="0"/>
          </a:p>
        </p:txBody>
      </p:sp>
    </p:spTree>
    <p:extLst>
      <p:ext uri="{BB962C8B-B14F-4D97-AF65-F5344CB8AC3E}">
        <p14:creationId xmlns:p14="http://schemas.microsoft.com/office/powerpoint/2010/main" val="1186388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800" dirty="0" smtClean="0">
                <a:solidFill>
                  <a:schemeClr val="accent1">
                    <a:lumMod val="75000"/>
                  </a:schemeClr>
                </a:solidFill>
                <a:effectLst>
                  <a:outerShdw blurRad="38100" dist="38100" dir="2700000" algn="tl">
                    <a:srgbClr val="000000">
                      <a:alpha val="43137"/>
                    </a:srgbClr>
                  </a:outerShdw>
                </a:effectLst>
              </a:rPr>
              <a:t>Kā kļūt par EDS lietotāju</a:t>
            </a:r>
            <a:endParaRPr lang="lv-LV"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186808" cy="4853136"/>
          </a:xfrm>
        </p:spPr>
        <p:txBody>
          <a:bodyPr>
            <a:normAutofit fontScale="92500"/>
          </a:bodyPr>
          <a:lstStyle/>
          <a:p>
            <a:pPr lvl="0">
              <a:buFont typeface="Wingdings" panose="05000000000000000000" pitchFamily="2" charset="2"/>
              <a:buChar char="Ø"/>
            </a:pPr>
            <a:r>
              <a:rPr lang="lv-LV" u="sng" dirty="0" err="1">
                <a:solidFill>
                  <a:srgbClr val="FFC000"/>
                </a:solidFill>
                <a:hlinkClick r:id="rId2"/>
              </a:rPr>
              <a:t>www.latvija.lv</a:t>
            </a:r>
            <a:r>
              <a:rPr lang="lv-LV" dirty="0"/>
              <a:t> sniegto tehnisko risinājumu (internetbanku autentifikācijas līdzekļus);</a:t>
            </a:r>
          </a:p>
          <a:p>
            <a:pPr>
              <a:buFont typeface="Wingdings" panose="05000000000000000000" pitchFamily="2" charset="2"/>
              <a:buChar char="Ø"/>
            </a:pPr>
            <a:r>
              <a:rPr lang="lv-LV" dirty="0"/>
              <a:t>Pilsonības un migrācijas lietu pārvaldes izsniegto </a:t>
            </a:r>
            <a:r>
              <a:rPr lang="lv-LV" dirty="0" err="1"/>
              <a:t>eID</a:t>
            </a:r>
            <a:r>
              <a:rPr lang="lv-LV" dirty="0"/>
              <a:t>   viedkarti;</a:t>
            </a:r>
          </a:p>
          <a:p>
            <a:pPr lvl="0">
              <a:buFont typeface="Wingdings" panose="05000000000000000000" pitchFamily="2" charset="2"/>
              <a:buChar char="Ø"/>
            </a:pPr>
            <a:r>
              <a:rPr lang="lv-LV" dirty="0"/>
              <a:t>Valsts akciju sabiedrības „Latvijas Valsts radio un televīzijas centra” izsniegto elektroniskā paraksta viedkarti;</a:t>
            </a:r>
          </a:p>
          <a:p>
            <a:pPr>
              <a:buFont typeface="Wingdings" panose="05000000000000000000" pitchFamily="2" charset="2"/>
              <a:buChar char="Ø"/>
            </a:pPr>
            <a:r>
              <a:rPr lang="lv-LV" dirty="0"/>
              <a:t>Iesniedzot iesniegumu VID papīra formā.</a:t>
            </a:r>
          </a:p>
          <a:p>
            <a:pPr marL="0" indent="0">
              <a:buNone/>
            </a:pPr>
            <a:endParaRPr lang="lv-LV"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949" y="1596789"/>
            <a:ext cx="3896507" cy="464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04048" y="2492896"/>
            <a:ext cx="3600400" cy="14241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Rectangle 5"/>
          <p:cNvSpPr/>
          <p:nvPr/>
        </p:nvSpPr>
        <p:spPr>
          <a:xfrm>
            <a:off x="5004048" y="4221088"/>
            <a:ext cx="201622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720238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620688"/>
            <a:ext cx="8640960" cy="792088"/>
          </a:xfrm>
        </p:spPr>
        <p:txBody>
          <a:bodyPr>
            <a:normAutofit/>
          </a:bodyPr>
          <a:lstStyle/>
          <a:p>
            <a:r>
              <a:rPr lang="lv-LV" sz="2800" cap="none" dirty="0" smtClean="0">
                <a:solidFill>
                  <a:schemeClr val="accent1">
                    <a:lumMod val="75000"/>
                  </a:schemeClr>
                </a:solidFill>
                <a:effectLst>
                  <a:outerShdw blurRad="38100" dist="38100" dir="2700000" algn="tl">
                    <a:srgbClr val="000000">
                      <a:alpha val="43137"/>
                    </a:srgbClr>
                  </a:outerShdw>
                </a:effectLst>
              </a:rPr>
              <a:t>Jaunu dokumentu izveidošanas iespējas:</a:t>
            </a:r>
            <a:endParaRPr lang="lv-LV" sz="2800" cap="none" dirty="0">
              <a:solidFill>
                <a:schemeClr val="accent1">
                  <a:lumMod val="75000"/>
                </a:schemeClr>
              </a:solidFill>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t="5936" r="60568" b="19972"/>
          <a:stretch/>
        </p:blipFill>
        <p:spPr>
          <a:xfrm>
            <a:off x="3059831" y="1906482"/>
            <a:ext cx="2448272" cy="1231687"/>
          </a:xfrm>
          <a:prstGeom prst="rect">
            <a:avLst/>
          </a:prstGeom>
          <a:ln>
            <a:noFill/>
          </a:ln>
          <a:effectLst>
            <a:outerShdw blurRad="292100" dist="139700" dir="2700000" algn="tl" rotWithShape="0">
              <a:srgbClr val="333333">
                <a:alpha val="65000"/>
              </a:srgbClr>
            </a:outerShdw>
          </a:effectLst>
        </p:spPr>
      </p:pic>
      <p:sp>
        <p:nvSpPr>
          <p:cNvPr id="5" name="Text Box 12"/>
          <p:cNvSpPr txBox="1">
            <a:spLocks/>
          </p:cNvSpPr>
          <p:nvPr/>
        </p:nvSpPr>
        <p:spPr>
          <a:xfrm>
            <a:off x="343248" y="2072488"/>
            <a:ext cx="2304256" cy="936104"/>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lv-LV" sz="1600" dirty="0">
                <a:effectLst/>
                <a:ea typeface="Calibri"/>
                <a:cs typeface="Times New Roman"/>
              </a:rPr>
              <a:t>Izvēlas gadījumā, ja vēlas aizpildīt VID piedāvāto veidlapu</a:t>
            </a:r>
          </a:p>
        </p:txBody>
      </p:sp>
      <p:sp>
        <p:nvSpPr>
          <p:cNvPr id="6" name="Text Box 17"/>
          <p:cNvSpPr txBox="1">
            <a:spLocks/>
          </p:cNvSpPr>
          <p:nvPr/>
        </p:nvSpPr>
        <p:spPr>
          <a:xfrm>
            <a:off x="6228184" y="2000798"/>
            <a:ext cx="2520280" cy="1079485"/>
          </a:xfrm>
          <a:prstGeom prst="rect">
            <a:avLst/>
          </a:prstGeom>
          <a:solidFill>
            <a:schemeClr val="lt1"/>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lv-LV" sz="1600" dirty="0">
                <a:effectLst/>
                <a:latin typeface="+mj-lt"/>
                <a:ea typeface="Calibri"/>
                <a:cs typeface="Times New Roman"/>
              </a:rPr>
              <a:t>Izvēlas gadījumā, ja vēlas ievietot EDS sagatavotu atskaiti no grāmatvedības programmas</a:t>
            </a:r>
          </a:p>
          <a:p>
            <a:pPr>
              <a:spcAft>
                <a:spcPts val="0"/>
              </a:spcAft>
            </a:pPr>
            <a:r>
              <a:rPr lang="lv-LV" sz="1200" dirty="0">
                <a:effectLst/>
                <a:latin typeface="Times New Roman"/>
                <a:ea typeface="Calibri"/>
                <a:cs typeface="Times New Roman"/>
              </a:rPr>
              <a:t> </a:t>
            </a:r>
          </a:p>
          <a:p>
            <a:pPr>
              <a:spcAft>
                <a:spcPts val="0"/>
              </a:spcAft>
            </a:pPr>
            <a:r>
              <a:rPr lang="lv-LV" sz="1200" dirty="0">
                <a:effectLst/>
                <a:latin typeface="Times New Roman"/>
                <a:ea typeface="Calibri"/>
                <a:cs typeface="Times New Roman"/>
              </a:rPr>
              <a:t> </a:t>
            </a:r>
          </a:p>
          <a:p>
            <a:pPr>
              <a:spcAft>
                <a:spcPts val="0"/>
              </a:spcAft>
            </a:pPr>
            <a:r>
              <a:rPr lang="lv-LV" sz="1200" dirty="0">
                <a:effectLst/>
                <a:latin typeface="Times New Roman"/>
                <a:ea typeface="Calibri"/>
                <a:cs typeface="Times New Roman"/>
              </a:rPr>
              <a:t> </a:t>
            </a:r>
          </a:p>
          <a:p>
            <a:pPr>
              <a:spcAft>
                <a:spcPts val="0"/>
              </a:spcAft>
            </a:pPr>
            <a:r>
              <a:rPr lang="lv-LV" sz="1200" dirty="0">
                <a:effectLst/>
                <a:latin typeface="Times New Roman"/>
                <a:ea typeface="Calibri"/>
                <a:cs typeface="Times New Roman"/>
              </a:rPr>
              <a:t> </a:t>
            </a:r>
          </a:p>
          <a:p>
            <a:pPr>
              <a:spcAft>
                <a:spcPts val="0"/>
              </a:spcAft>
            </a:pPr>
            <a:r>
              <a:rPr lang="lv-LV" sz="1200" dirty="0">
                <a:effectLst/>
                <a:latin typeface="Times New Roman"/>
                <a:ea typeface="Calibri"/>
                <a:cs typeface="Times New Roman"/>
              </a:rPr>
              <a:t> </a:t>
            </a:r>
          </a:p>
          <a:p>
            <a:pPr>
              <a:spcAft>
                <a:spcPts val="0"/>
              </a:spcAft>
            </a:pPr>
            <a:r>
              <a:rPr lang="lv-LV" sz="1200" dirty="0">
                <a:effectLst/>
                <a:latin typeface="Times New Roman"/>
                <a:ea typeface="Calibri"/>
                <a:cs typeface="Times New Roman"/>
              </a:rPr>
              <a:t> </a:t>
            </a:r>
          </a:p>
        </p:txBody>
      </p:sp>
      <p:cxnSp>
        <p:nvCxnSpPr>
          <p:cNvPr id="8" name="Straight Arrow Connector 7"/>
          <p:cNvCxnSpPr>
            <a:stCxn id="5" idx="3"/>
          </p:cNvCxnSpPr>
          <p:nvPr/>
        </p:nvCxnSpPr>
        <p:spPr>
          <a:xfrm>
            <a:off x="2647504" y="2540540"/>
            <a:ext cx="432048" cy="723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508103" y="2547810"/>
            <a:ext cx="673969" cy="12262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p:nvPr/>
        </p:nvPicPr>
        <p:blipFill rotWithShape="1">
          <a:blip r:embed="rId3" cstate="print">
            <a:extLst>
              <a:ext uri="{28A0092B-C50C-407E-A947-70E740481C1C}">
                <a14:useLocalDpi xmlns:a14="http://schemas.microsoft.com/office/drawing/2010/main" val="0"/>
              </a:ext>
            </a:extLst>
          </a:blip>
          <a:srcRect l="26996" t="18293"/>
          <a:stretch/>
        </p:blipFill>
        <p:spPr>
          <a:xfrm>
            <a:off x="4644008" y="4063786"/>
            <a:ext cx="3816424" cy="2574487"/>
          </a:xfrm>
          <a:prstGeom prst="rect">
            <a:avLst/>
          </a:prstGeom>
          <a:ln>
            <a:noFill/>
          </a:ln>
          <a:effectLst>
            <a:outerShdw blurRad="190500" algn="tl" rotWithShape="0">
              <a:srgbClr val="000000">
                <a:alpha val="70000"/>
              </a:srgbClr>
            </a:outerShdw>
          </a:effec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8789" t="18800" r="50000" b="43575"/>
          <a:stretch/>
        </p:blipFill>
        <p:spPr bwMode="auto">
          <a:xfrm>
            <a:off x="683568" y="4122509"/>
            <a:ext cx="3388026" cy="24570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flipH="1">
            <a:off x="2713639" y="3196891"/>
            <a:ext cx="836401" cy="8668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091788" y="3138169"/>
            <a:ext cx="832631" cy="86689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589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94" y="476672"/>
            <a:ext cx="8784975" cy="792088"/>
          </a:xfrm>
        </p:spPr>
        <p:txBody>
          <a:bodyPr>
            <a:noAutofit/>
          </a:bodyPr>
          <a:lstStyle/>
          <a:p>
            <a:r>
              <a:rPr lang="lv-LV" sz="2800" cap="none" dirty="0" smtClean="0">
                <a:solidFill>
                  <a:schemeClr val="accent3"/>
                </a:solidFill>
                <a:effectLst>
                  <a:outerShdw blurRad="38100" dist="38100" dir="2700000" algn="tl">
                    <a:srgbClr val="000000">
                      <a:alpha val="43137"/>
                    </a:srgbClr>
                  </a:outerShdw>
                </a:effectLst>
              </a:rPr>
              <a:t>Vienkāršota dokumentu iesniegšana:</a:t>
            </a:r>
            <a:endParaRPr lang="lv-LV" sz="2800" cap="none" dirty="0">
              <a:solidFill>
                <a:schemeClr val="accent3"/>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602" b="46666"/>
          <a:stretch/>
        </p:blipFill>
        <p:spPr bwMode="auto">
          <a:xfrm>
            <a:off x="377658" y="3137232"/>
            <a:ext cx="814324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461502" y="3254979"/>
            <a:ext cx="1008109" cy="216024"/>
          </a:xfrm>
          <a:prstGeom prst="rect">
            <a:avLst/>
          </a:prstGeom>
          <a:solidFill>
            <a:srgbClr val="9DB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p:cNvSpPr txBox="1"/>
          <p:nvPr/>
        </p:nvSpPr>
        <p:spPr>
          <a:xfrm rot="10800000" flipH="1" flipV="1">
            <a:off x="4716016" y="3709515"/>
            <a:ext cx="3672411" cy="954107"/>
          </a:xfrm>
          <a:prstGeom prst="rect">
            <a:avLst/>
          </a:prstGeom>
          <a:noFill/>
          <a:ln w="12700">
            <a:solidFill>
              <a:srgbClr val="00B050"/>
            </a:solidFill>
            <a:prstDash val="dash"/>
          </a:ln>
        </p:spPr>
        <p:txBody>
          <a:bodyPr wrap="square" rtlCol="0">
            <a:spAutoFit/>
          </a:bodyPr>
          <a:lstStyle/>
          <a:p>
            <a:pPr algn="ctr"/>
            <a:r>
              <a:rPr lang="lv-LV" sz="1400" dirty="0" smtClean="0"/>
              <a:t>Jauninājums dokumentu izkārtojumā- var atsevišķi apskatīties tos dokumentus, kas ir ar statusu </a:t>
            </a:r>
          </a:p>
          <a:p>
            <a:pPr algn="ctr"/>
            <a:r>
              <a:rPr lang="lv-LV" sz="1400" dirty="0" smtClean="0"/>
              <a:t>«Gatavs iesniegšanai»</a:t>
            </a:r>
            <a:endParaRPr lang="lv-LV" sz="1400" dirty="0"/>
          </a:p>
        </p:txBody>
      </p:sp>
      <p:sp>
        <p:nvSpPr>
          <p:cNvPr id="8" name="TextBox 7"/>
          <p:cNvSpPr txBox="1"/>
          <p:nvPr/>
        </p:nvSpPr>
        <p:spPr>
          <a:xfrm>
            <a:off x="333642" y="1484784"/>
            <a:ext cx="5688632" cy="1323439"/>
          </a:xfrm>
          <a:prstGeom prst="rect">
            <a:avLst/>
          </a:prstGeom>
          <a:noFill/>
          <a:ln w="12700">
            <a:solidFill>
              <a:schemeClr val="tx1"/>
            </a:solidFill>
          </a:ln>
        </p:spPr>
        <p:txBody>
          <a:bodyPr wrap="square" rtlCol="0">
            <a:spAutoFit/>
          </a:bodyPr>
          <a:lstStyle/>
          <a:p>
            <a:r>
              <a:rPr lang="lv-LV" sz="1600" dirty="0" smtClean="0"/>
              <a:t>Lai iesniegtu sagatavotos dokumentus:</a:t>
            </a:r>
          </a:p>
          <a:p>
            <a:endParaRPr lang="lv-LV" sz="1600" dirty="0" smtClean="0"/>
          </a:p>
          <a:p>
            <a:r>
              <a:rPr lang="lv-LV" sz="1600" b="1" dirty="0" smtClean="0"/>
              <a:t>1. </a:t>
            </a:r>
            <a:r>
              <a:rPr lang="lv-LV" sz="1600" dirty="0" smtClean="0"/>
              <a:t>jāizvēlas sadaļa «Dokumenti»;</a:t>
            </a:r>
          </a:p>
          <a:p>
            <a:r>
              <a:rPr lang="lv-LV" sz="1600" b="1" dirty="0" smtClean="0"/>
              <a:t>2. </a:t>
            </a:r>
            <a:r>
              <a:rPr lang="lv-LV" sz="1600" dirty="0" smtClean="0"/>
              <a:t>jāizvēlas dokumentu statuss «Gatavs iesniegšanai»;</a:t>
            </a:r>
          </a:p>
          <a:p>
            <a:r>
              <a:rPr lang="lv-LV" sz="1600" b="1" dirty="0" smtClean="0"/>
              <a:t>3. </a:t>
            </a:r>
            <a:r>
              <a:rPr lang="lv-LV" sz="1600" dirty="0" smtClean="0"/>
              <a:t>darbībās jāizvēlas iespēju «IESNIEGT».</a:t>
            </a:r>
          </a:p>
        </p:txBody>
      </p:sp>
      <p:sp>
        <p:nvSpPr>
          <p:cNvPr id="5" name="Rectangle 4"/>
          <p:cNvSpPr/>
          <p:nvPr/>
        </p:nvSpPr>
        <p:spPr>
          <a:xfrm>
            <a:off x="397473" y="3822277"/>
            <a:ext cx="1296144" cy="2880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Rectangle 8"/>
          <p:cNvSpPr/>
          <p:nvPr/>
        </p:nvSpPr>
        <p:spPr>
          <a:xfrm>
            <a:off x="2415309" y="4601577"/>
            <a:ext cx="807504" cy="2880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ectangle 9"/>
          <p:cNvSpPr/>
          <p:nvPr/>
        </p:nvSpPr>
        <p:spPr>
          <a:xfrm>
            <a:off x="7749531" y="5589240"/>
            <a:ext cx="720080" cy="21602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p:cNvSpPr txBox="1"/>
          <p:nvPr/>
        </p:nvSpPr>
        <p:spPr>
          <a:xfrm>
            <a:off x="107504" y="3764446"/>
            <a:ext cx="468052" cy="369332"/>
          </a:xfrm>
          <a:prstGeom prst="rect">
            <a:avLst/>
          </a:prstGeom>
          <a:noFill/>
        </p:spPr>
        <p:txBody>
          <a:bodyPr wrap="square" rtlCol="0">
            <a:spAutoFit/>
          </a:bodyPr>
          <a:lstStyle/>
          <a:p>
            <a:r>
              <a:rPr lang="lv-LV" b="1" dirty="0" smtClean="0">
                <a:solidFill>
                  <a:srgbClr val="FF0000"/>
                </a:solidFill>
              </a:rPr>
              <a:t>1.</a:t>
            </a:r>
            <a:endParaRPr lang="lv-LV" b="1" dirty="0">
              <a:solidFill>
                <a:srgbClr val="FF0000"/>
              </a:solidFill>
            </a:endParaRPr>
          </a:p>
        </p:txBody>
      </p:sp>
      <p:sp>
        <p:nvSpPr>
          <p:cNvPr id="13" name="TextBox 12"/>
          <p:cNvSpPr txBox="1"/>
          <p:nvPr/>
        </p:nvSpPr>
        <p:spPr>
          <a:xfrm>
            <a:off x="2051720" y="4560927"/>
            <a:ext cx="468052" cy="369332"/>
          </a:xfrm>
          <a:prstGeom prst="rect">
            <a:avLst/>
          </a:prstGeom>
          <a:noFill/>
        </p:spPr>
        <p:txBody>
          <a:bodyPr wrap="square" rtlCol="0">
            <a:spAutoFit/>
          </a:bodyPr>
          <a:lstStyle/>
          <a:p>
            <a:r>
              <a:rPr lang="lv-LV" b="1" dirty="0">
                <a:solidFill>
                  <a:srgbClr val="FF0000"/>
                </a:solidFill>
              </a:rPr>
              <a:t>2</a:t>
            </a:r>
            <a:r>
              <a:rPr lang="lv-LV" b="1" dirty="0" smtClean="0">
                <a:solidFill>
                  <a:srgbClr val="FF0000"/>
                </a:solidFill>
              </a:rPr>
              <a:t>.</a:t>
            </a:r>
            <a:endParaRPr lang="lv-LV" b="1" dirty="0">
              <a:solidFill>
                <a:srgbClr val="FF0000"/>
              </a:solidFill>
            </a:endParaRPr>
          </a:p>
        </p:txBody>
      </p:sp>
      <p:sp>
        <p:nvSpPr>
          <p:cNvPr id="14" name="TextBox 13"/>
          <p:cNvSpPr txBox="1"/>
          <p:nvPr/>
        </p:nvSpPr>
        <p:spPr>
          <a:xfrm>
            <a:off x="7380312" y="5512586"/>
            <a:ext cx="468052" cy="369332"/>
          </a:xfrm>
          <a:prstGeom prst="rect">
            <a:avLst/>
          </a:prstGeom>
          <a:noFill/>
        </p:spPr>
        <p:txBody>
          <a:bodyPr wrap="square" rtlCol="0">
            <a:spAutoFit/>
          </a:bodyPr>
          <a:lstStyle/>
          <a:p>
            <a:r>
              <a:rPr lang="lv-LV" b="1" dirty="0">
                <a:solidFill>
                  <a:srgbClr val="FF0000"/>
                </a:solidFill>
              </a:rPr>
              <a:t>3</a:t>
            </a:r>
            <a:r>
              <a:rPr lang="lv-LV" b="1" dirty="0" smtClean="0">
                <a:solidFill>
                  <a:srgbClr val="FF0000"/>
                </a:solidFill>
              </a:rPr>
              <a:t>.</a:t>
            </a:r>
            <a:endParaRPr lang="lv-LV" b="1" dirty="0">
              <a:solidFill>
                <a:srgbClr val="FF0000"/>
              </a:solidFill>
            </a:endParaRPr>
          </a:p>
        </p:txBody>
      </p:sp>
      <p:sp>
        <p:nvSpPr>
          <p:cNvPr id="12" name="Down Arrow 11"/>
          <p:cNvSpPr/>
          <p:nvPr/>
        </p:nvSpPr>
        <p:spPr>
          <a:xfrm rot="3953940">
            <a:off x="4084187" y="4005562"/>
            <a:ext cx="337535" cy="569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Rectangle 15"/>
          <p:cNvSpPr/>
          <p:nvPr/>
        </p:nvSpPr>
        <p:spPr>
          <a:xfrm>
            <a:off x="2367040" y="3623403"/>
            <a:ext cx="1008109" cy="216024"/>
          </a:xfrm>
          <a:prstGeom prst="rect">
            <a:avLst/>
          </a:prstGeom>
          <a:solidFill>
            <a:srgbClr val="9DB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636375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32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268760"/>
            <a:ext cx="8077200" cy="5112567"/>
          </a:xfrm>
        </p:spPr>
        <p:txBody>
          <a:bodyPr>
            <a:normAutofit lnSpcReduction="10000"/>
          </a:bodyPr>
          <a:lstStyle/>
          <a:p>
            <a:pPr algn="just"/>
            <a:endParaRPr lang="lv-LV" sz="2000" dirty="0" smtClean="0">
              <a:latin typeface="Times New Roman" panose="02020603050405020304" pitchFamily="18" charset="0"/>
              <a:cs typeface="Times New Roman" panose="02020603050405020304" pitchFamily="18" charset="0"/>
            </a:endParaRPr>
          </a:p>
          <a:p>
            <a:pPr algn="just"/>
            <a:r>
              <a:rPr lang="lv-LV" dirty="0" smtClean="0">
                <a:latin typeface="Times New Roman" panose="02020603050405020304" pitchFamily="18" charset="0"/>
                <a:cs typeface="Times New Roman" panose="02020603050405020304" pitchFamily="18" charset="0"/>
              </a:rPr>
              <a:t>Žurnāla </a:t>
            </a:r>
            <a:r>
              <a:rPr lang="lv-LV" dirty="0">
                <a:latin typeface="Times New Roman" panose="02020603050405020304" pitchFamily="18" charset="0"/>
                <a:cs typeface="Times New Roman" panose="02020603050405020304" pitchFamily="18" charset="0"/>
              </a:rPr>
              <a:t>paraugs ir </a:t>
            </a:r>
            <a:r>
              <a:rPr lang="lv-LV" dirty="0" smtClean="0">
                <a:latin typeface="Times New Roman" panose="02020603050405020304" pitchFamily="18" charset="0"/>
                <a:cs typeface="Times New Roman" panose="02020603050405020304" pitchFamily="18" charset="0"/>
              </a:rPr>
              <a:t>noteikts Ministru </a:t>
            </a:r>
            <a:r>
              <a:rPr lang="lv-LV" dirty="0">
                <a:latin typeface="Times New Roman" panose="02020603050405020304" pitchFamily="18" charset="0"/>
                <a:cs typeface="Times New Roman" panose="02020603050405020304" pitchFamily="18" charset="0"/>
              </a:rPr>
              <a:t>kabineta 2007.gada 20.marta </a:t>
            </a:r>
            <a:r>
              <a:rPr lang="lv-LV" dirty="0" smtClean="0">
                <a:latin typeface="Times New Roman" panose="02020603050405020304" pitchFamily="18" charset="0"/>
                <a:cs typeface="Times New Roman" panose="02020603050405020304" pitchFamily="18" charset="0"/>
              </a:rPr>
              <a:t>noteikumos Nr.188 </a:t>
            </a:r>
            <a:r>
              <a:rPr lang="lv-LV" b="1" dirty="0" smtClean="0">
                <a:solidFill>
                  <a:srgbClr val="C00000"/>
                </a:solidFill>
                <a:latin typeface="Times New Roman" panose="02020603050405020304" pitchFamily="18" charset="0"/>
                <a:cs typeface="Times New Roman" panose="02020603050405020304" pitchFamily="18" charset="0"/>
              </a:rPr>
              <a:t>1.pielikumā.</a:t>
            </a:r>
            <a:endParaRPr lang="lv-LV" u="sng" dirty="0" smtClean="0">
              <a:solidFill>
                <a:srgbClr val="C00000"/>
              </a:solidFill>
              <a:latin typeface="Times New Roman" panose="02020603050405020304" pitchFamily="18" charset="0"/>
              <a:cs typeface="Times New Roman" panose="02020603050405020304" pitchFamily="18" charset="0"/>
            </a:endParaRPr>
          </a:p>
          <a:p>
            <a:pPr algn="just"/>
            <a:r>
              <a:rPr lang="lv-LV" altLang="lv-LV" dirty="0" smtClean="0">
                <a:solidFill>
                  <a:prstClr val="black"/>
                </a:solidFill>
                <a:latin typeface="Times New Roman" pitchFamily="18" charset="0"/>
                <a:cs typeface="Times New Roman" pitchFamily="18" charset="0"/>
              </a:rPr>
              <a:t>Persona</a:t>
            </a:r>
            <a:r>
              <a:rPr lang="lv-LV" altLang="lv-LV" dirty="0">
                <a:solidFill>
                  <a:prstClr val="black"/>
                </a:solidFill>
                <a:latin typeface="Times New Roman" pitchFamily="18" charset="0"/>
                <a:cs typeface="Times New Roman" pitchFamily="18" charset="0"/>
              </a:rPr>
              <a:t>, kas ir </a:t>
            </a:r>
            <a:r>
              <a:rPr lang="lv-LV" altLang="lv-LV"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mikrouzņēmumu nodokļa maksātāja</a:t>
            </a:r>
            <a:r>
              <a:rPr lang="lv-LV" altLang="lv-LV" dirty="0">
                <a:solidFill>
                  <a:prstClr val="black"/>
                </a:solidFill>
                <a:latin typeface="Times New Roman" pitchFamily="18" charset="0"/>
                <a:cs typeface="Times New Roman" pitchFamily="18" charset="0"/>
              </a:rPr>
              <a:t>, </a:t>
            </a:r>
            <a:r>
              <a:rPr lang="lv-LV" altLang="lv-LV" dirty="0" smtClean="0">
                <a:solidFill>
                  <a:prstClr val="black"/>
                </a:solidFill>
                <a:latin typeface="Times New Roman" pitchFamily="18" charset="0"/>
                <a:cs typeface="Times New Roman" pitchFamily="18" charset="0"/>
              </a:rPr>
              <a:t>ierakstiem </a:t>
            </a:r>
            <a:r>
              <a:rPr lang="lv-LV" altLang="lv-LV" dirty="0">
                <a:solidFill>
                  <a:prstClr val="black"/>
                </a:solidFill>
                <a:latin typeface="Times New Roman" pitchFamily="18" charset="0"/>
                <a:cs typeface="Times New Roman" pitchFamily="18" charset="0"/>
              </a:rPr>
              <a:t>izmanto mikrouzņēmumu nodokļa maksātāja </a:t>
            </a:r>
            <a:r>
              <a:rPr lang="lv-LV" altLang="lv-LV" dirty="0" smtClean="0">
                <a:solidFill>
                  <a:prstClr val="black"/>
                </a:solidFill>
                <a:latin typeface="Times New Roman" pitchFamily="18" charset="0"/>
                <a:cs typeface="Times New Roman" pitchFamily="18" charset="0"/>
              </a:rPr>
              <a:t>žurnālu – paraugs  ir noteikts </a:t>
            </a:r>
            <a:r>
              <a:rPr lang="lv-LV"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Ministru kabineta 2007.gada 20.marta noteikumu Nr.188</a:t>
            </a:r>
            <a:r>
              <a:rPr lang="lv-LV" b="1" dirty="0">
                <a:solidFill>
                  <a:srgbClr val="0070C0"/>
                </a:solidFill>
                <a:latin typeface="Times New Roman" panose="02020603050405020304" pitchFamily="18" charset="0"/>
                <a:cs typeface="Times New Roman" panose="02020603050405020304" pitchFamily="18" charset="0"/>
              </a:rPr>
              <a:t> </a:t>
            </a:r>
            <a:r>
              <a:rPr lang="lv-LV" altLang="lv-LV" b="1" dirty="0" smtClean="0">
                <a:solidFill>
                  <a:srgbClr val="C00000"/>
                </a:solidFill>
                <a:latin typeface="Times New Roman" pitchFamily="18" charset="0"/>
                <a:cs typeface="Times New Roman" pitchFamily="18" charset="0"/>
              </a:rPr>
              <a:t>2.pielikumā.</a:t>
            </a:r>
            <a:r>
              <a:rPr lang="lv-LV" altLang="lv-LV" sz="2000" b="1" dirty="0">
                <a:solidFill>
                  <a:srgbClr val="C00000"/>
                </a:solidFill>
                <a:latin typeface="Times New Roman" pitchFamily="18" charset="0"/>
                <a:cs typeface="Times New Roman" pitchFamily="18" charset="0"/>
              </a:rPr>
              <a:t>	</a:t>
            </a:r>
            <a:r>
              <a:rPr lang="lv-LV" altLang="lv-LV" sz="2000" dirty="0">
                <a:solidFill>
                  <a:prstClr val="black"/>
                </a:solidFill>
                <a:latin typeface="Times New Roman" pitchFamily="18" charset="0"/>
                <a:cs typeface="Times New Roman" pitchFamily="18" charset="0"/>
              </a:rPr>
              <a:t>	</a:t>
            </a:r>
            <a:endParaRPr lang="lv-LV" altLang="lv-LV" sz="2000" dirty="0" smtClean="0">
              <a:solidFill>
                <a:prstClr val="black"/>
              </a:solidFill>
              <a:latin typeface="Times New Roman" pitchFamily="18" charset="0"/>
              <a:cs typeface="Times New Roman" pitchFamily="18" charset="0"/>
            </a:endParaRPr>
          </a:p>
          <a:p>
            <a:pPr marL="0" indent="0" algn="just">
              <a:buNone/>
            </a:pPr>
            <a:r>
              <a:rPr lang="lv-LV" altLang="lv-LV" sz="2000" dirty="0">
                <a:solidFill>
                  <a:prstClr val="black"/>
                </a:solidFill>
                <a:latin typeface="Times New Roman" pitchFamily="18" charset="0"/>
                <a:cs typeface="Times New Roman" pitchFamily="18" charset="0"/>
              </a:rPr>
              <a:t>	 </a:t>
            </a:r>
            <a:endParaRPr lang="lv-LV" sz="2000" u="sng" dirty="0" smtClean="0">
              <a:latin typeface="Times New Roman" panose="02020603050405020304" pitchFamily="18" charset="0"/>
              <a:cs typeface="Times New Roman" panose="02020603050405020304" pitchFamily="18" charset="0"/>
            </a:endParaRPr>
          </a:p>
          <a:p>
            <a:pPr marL="457200" lvl="1" indent="0" algn="just">
              <a:buNone/>
            </a:pPr>
            <a:r>
              <a:rPr lang="lv-LV" sz="2400" dirty="0" smtClean="0">
                <a:latin typeface="Times New Roman" panose="02020603050405020304" pitchFamily="18" charset="0"/>
                <a:cs typeface="Times New Roman" panose="02020603050405020304" pitchFamily="18" charset="0"/>
              </a:rPr>
              <a:t>Žurnālu </a:t>
            </a:r>
            <a:r>
              <a:rPr lang="lv-LV" sz="2400" dirty="0">
                <a:latin typeface="Times New Roman" panose="02020603050405020304" pitchFamily="18" charset="0"/>
                <a:cs typeface="Times New Roman" panose="02020603050405020304" pitchFamily="18" charset="0"/>
              </a:rPr>
              <a:t>persona </a:t>
            </a:r>
            <a:r>
              <a:rPr lang="lv-LV" sz="2400" b="1" dirty="0">
                <a:solidFill>
                  <a:srgbClr val="0070C0"/>
                </a:solidFill>
                <a:latin typeface="Times New Roman" panose="02020603050405020304" pitchFamily="18" charset="0"/>
                <a:cs typeface="Times New Roman" panose="02020603050405020304" pitchFamily="18" charset="0"/>
              </a:rPr>
              <a:t>var </a:t>
            </a:r>
            <a:r>
              <a:rPr lang="lv-LV" sz="2400" b="1" dirty="0" smtClean="0">
                <a:solidFill>
                  <a:srgbClr val="0070C0"/>
                </a:solidFill>
                <a:latin typeface="Times New Roman" panose="02020603050405020304" pitchFamily="18" charset="0"/>
                <a:cs typeface="Times New Roman" panose="02020603050405020304" pitchFamily="18" charset="0"/>
              </a:rPr>
              <a:t>kārtot</a:t>
            </a:r>
            <a:r>
              <a:rPr lang="lv-LV"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
            </a:pPr>
            <a:r>
              <a:rPr lang="lv-LV" sz="2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sz="2400" b="1" dirty="0" smtClean="0">
                <a:solidFill>
                  <a:srgbClr val="C00000"/>
                </a:solidFill>
                <a:latin typeface="Times New Roman" panose="02020603050405020304" pitchFamily="18" charset="0"/>
                <a:cs typeface="Times New Roman" panose="02020603050405020304" pitchFamily="18" charset="0"/>
              </a:rPr>
              <a:t>papīra </a:t>
            </a:r>
            <a:r>
              <a:rPr lang="lv-LV" sz="2400" b="1" dirty="0">
                <a:solidFill>
                  <a:srgbClr val="C00000"/>
                </a:solidFill>
                <a:latin typeface="Times New Roman" panose="02020603050405020304" pitchFamily="18" charset="0"/>
                <a:cs typeface="Times New Roman" panose="02020603050405020304" pitchFamily="18" charset="0"/>
              </a:rPr>
              <a:t>reģistra veidā </a:t>
            </a:r>
          </a:p>
          <a:p>
            <a:pPr lvl="1" algn="just">
              <a:buFont typeface="Wingdings" panose="05000000000000000000" pitchFamily="2" charset="2"/>
              <a:buChar char=""/>
            </a:pPr>
            <a:r>
              <a:rPr lang="lv-LV" sz="2400" b="1" dirty="0" smtClean="0">
                <a:solidFill>
                  <a:srgbClr val="C00000"/>
                </a:solidFill>
                <a:latin typeface="Times New Roman" panose="02020603050405020304" pitchFamily="18" charset="0"/>
                <a:cs typeface="Times New Roman" panose="02020603050405020304" pitchFamily="18" charset="0"/>
              </a:rPr>
              <a:t>   elektroniski</a:t>
            </a:r>
            <a:r>
              <a:rPr lang="lv-LV" sz="2400" dirty="0" smtClean="0">
                <a:solidFill>
                  <a:srgbClr val="C00000"/>
                </a:solidFill>
                <a:latin typeface="Times New Roman" panose="02020603050405020304" pitchFamily="18" charset="0"/>
                <a:cs typeface="Times New Roman" panose="02020603050405020304" pitchFamily="18" charset="0"/>
              </a:rPr>
              <a:t>:</a:t>
            </a:r>
          </a:p>
          <a:p>
            <a:pPr lvl="2">
              <a:lnSpc>
                <a:spcPct val="80000"/>
              </a:lnSpc>
              <a:buClr>
                <a:schemeClr val="tx2"/>
              </a:buClr>
            </a:pPr>
            <a:r>
              <a:rPr lang="lv-LV" altLang="lv-LV" sz="2400" i="1" dirty="0" smtClean="0">
                <a:solidFill>
                  <a:schemeClr val="tx2"/>
                </a:solidFill>
                <a:latin typeface="Times New Roman" panose="02020603050405020304" pitchFamily="18" charset="0"/>
                <a:cs typeface="Times New Roman" panose="02020603050405020304" pitchFamily="18" charset="0"/>
              </a:rPr>
              <a:t>ailes</a:t>
            </a:r>
            <a:r>
              <a:rPr lang="lv-LV" altLang="lv-LV" sz="2400" i="1" dirty="0">
                <a:solidFill>
                  <a:schemeClr val="tx2"/>
                </a:solidFill>
                <a:latin typeface="Times New Roman" panose="02020603050405020304" pitchFamily="18" charset="0"/>
                <a:cs typeface="Times New Roman" panose="02020603050405020304" pitchFamily="18" charset="0"/>
              </a:rPr>
              <a:t>, kuras neizmanto, var nenorādīt</a:t>
            </a:r>
          </a:p>
          <a:p>
            <a:pPr lvl="2">
              <a:lnSpc>
                <a:spcPct val="80000"/>
              </a:lnSpc>
              <a:buClr>
                <a:schemeClr val="tx2"/>
              </a:buClr>
            </a:pPr>
            <a:r>
              <a:rPr lang="lv-LV" altLang="lv-LV" sz="2400" i="1" dirty="0">
                <a:solidFill>
                  <a:schemeClr val="tx2"/>
                </a:solidFill>
                <a:latin typeface="Times New Roman" panose="02020603050405020304" pitchFamily="18" charset="0"/>
                <a:cs typeface="Times New Roman" panose="02020603050405020304" pitchFamily="18" charset="0"/>
              </a:rPr>
              <a:t>nodrošina izdruku, brošē hronoloģiskā secībā</a:t>
            </a:r>
          </a:p>
          <a:p>
            <a:pPr lvl="2">
              <a:lnSpc>
                <a:spcPct val="80000"/>
              </a:lnSpc>
              <a:buClr>
                <a:schemeClr val="tx2"/>
              </a:buClr>
            </a:pPr>
            <a:r>
              <a:rPr lang="lv-LV" altLang="lv-LV" sz="2400" i="1" dirty="0">
                <a:solidFill>
                  <a:schemeClr val="tx2"/>
                </a:solidFill>
                <a:latin typeface="Times New Roman" panose="02020603050405020304" pitchFamily="18" charset="0"/>
                <a:cs typeface="Times New Roman" panose="02020603050405020304" pitchFamily="18" charset="0"/>
              </a:rPr>
              <a:t>drīkst papildināt ar jaunām ailēm</a:t>
            </a:r>
          </a:p>
          <a:p>
            <a:pPr lvl="1" algn="just">
              <a:buBlip>
                <a:blip r:embed="rId2"/>
              </a:buBlip>
            </a:pPr>
            <a:endParaRPr lang="lv-LV" sz="2000" dirty="0" smtClean="0">
              <a:solidFill>
                <a:srgbClr val="C00000"/>
              </a:solidFill>
              <a:latin typeface="Times New Roman" panose="02020603050405020304" pitchFamily="18" charset="0"/>
              <a:cs typeface="Times New Roman" panose="02020603050405020304" pitchFamily="18" charset="0"/>
            </a:endParaRPr>
          </a:p>
          <a:p>
            <a:pPr algn="just"/>
            <a:endParaRPr lang="lv-LV" sz="2000" dirty="0">
              <a:latin typeface="Times New Roman" panose="02020603050405020304" pitchFamily="18" charset="0"/>
              <a:cs typeface="Times New Roman" panose="02020603050405020304" pitchFamily="18" charset="0"/>
            </a:endParaRPr>
          </a:p>
          <a:p>
            <a:pPr algn="just"/>
            <a:endParaRPr lang="lv-LV" sz="2000" dirty="0">
              <a:latin typeface="Times New Roman" panose="02020603050405020304" pitchFamily="18" charset="0"/>
              <a:cs typeface="Times New Roman" panose="02020603050405020304" pitchFamily="18" charset="0"/>
            </a:endParaRPr>
          </a:p>
        </p:txBody>
      </p:sp>
      <p:sp>
        <p:nvSpPr>
          <p:cNvPr id="4" name="Oval 3"/>
          <p:cNvSpPr/>
          <p:nvPr/>
        </p:nvSpPr>
        <p:spPr>
          <a:xfrm>
            <a:off x="576561" y="1557958"/>
            <a:ext cx="504056" cy="43204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v-LV" sz="3000" b="1" dirty="0" smtClean="0">
                <a:solidFill>
                  <a:schemeClr val="tx1"/>
                </a:solidFill>
              </a:rPr>
              <a:t>!</a:t>
            </a:r>
            <a:endParaRPr lang="lv-LV" sz="3000" b="1" dirty="0">
              <a:solidFill>
                <a:schemeClr val="tx1"/>
              </a:solidFill>
            </a:endParaRPr>
          </a:p>
        </p:txBody>
      </p:sp>
    </p:spTree>
    <p:extLst>
      <p:ext uri="{BB962C8B-B14F-4D97-AF65-F5344CB8AC3E}">
        <p14:creationId xmlns:p14="http://schemas.microsoft.com/office/powerpoint/2010/main" val="113857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20952" y="1235974"/>
            <a:ext cx="3658721" cy="3085362"/>
          </a:xfrm>
        </p:spPr>
        <p:txBody>
          <a:bodyPr>
            <a:normAutofit/>
          </a:bodyPr>
          <a:lstStyle/>
          <a:p>
            <a:pPr marL="109728" indent="0">
              <a:buNone/>
            </a:pPr>
            <a:r>
              <a:rPr lang="lv-LV" sz="1800" b="1" dirty="0" smtClean="0">
                <a:solidFill>
                  <a:schemeClr val="tx1"/>
                </a:solidFill>
                <a:latin typeface="+mj-lt"/>
              </a:rPr>
              <a:t>4. </a:t>
            </a:r>
            <a:r>
              <a:rPr lang="lv-LV" sz="1800" dirty="0" smtClean="0">
                <a:solidFill>
                  <a:schemeClr val="tx1"/>
                </a:solidFill>
                <a:latin typeface="+mj-lt"/>
              </a:rPr>
              <a:t>Jāaizpilda amats;</a:t>
            </a:r>
          </a:p>
          <a:p>
            <a:pPr marL="109728" indent="0">
              <a:buNone/>
            </a:pPr>
            <a:r>
              <a:rPr lang="lv-LV" sz="1800" b="1" dirty="0" smtClean="0">
                <a:solidFill>
                  <a:schemeClr val="tx1"/>
                </a:solidFill>
                <a:latin typeface="+mj-lt"/>
              </a:rPr>
              <a:t>5. </a:t>
            </a:r>
            <a:r>
              <a:rPr lang="lv-LV" sz="1800" dirty="0" smtClean="0">
                <a:solidFill>
                  <a:schemeClr val="tx1"/>
                </a:solidFill>
                <a:latin typeface="+mj-lt"/>
              </a:rPr>
              <a:t>Jāatzīmē </a:t>
            </a:r>
            <a:r>
              <a:rPr lang="lv-LV" sz="1800" dirty="0">
                <a:solidFill>
                  <a:schemeClr val="tx1"/>
                </a:solidFill>
                <a:latin typeface="+mj-lt"/>
              </a:rPr>
              <a:t>dokumenta veids «Pirmreizējs» vai «Precizējums</a:t>
            </a:r>
            <a:r>
              <a:rPr lang="lv-LV" sz="1800" dirty="0" smtClean="0">
                <a:solidFill>
                  <a:schemeClr val="tx1"/>
                </a:solidFill>
                <a:latin typeface="+mj-lt"/>
              </a:rPr>
              <a:t>» </a:t>
            </a:r>
          </a:p>
          <a:p>
            <a:pPr marL="109728" indent="0">
              <a:buNone/>
            </a:pPr>
            <a:r>
              <a:rPr lang="lv-LV" sz="1800" b="1" dirty="0" smtClean="0">
                <a:solidFill>
                  <a:schemeClr val="tx1"/>
                </a:solidFill>
                <a:latin typeface="+mj-lt"/>
              </a:rPr>
              <a:t>6. </a:t>
            </a:r>
            <a:r>
              <a:rPr lang="lv-LV" sz="1800" dirty="0" smtClean="0">
                <a:solidFill>
                  <a:schemeClr val="tx1"/>
                </a:solidFill>
                <a:latin typeface="+mj-lt"/>
              </a:rPr>
              <a:t>Jāspiež </a:t>
            </a:r>
            <a:r>
              <a:rPr lang="lv-LV" sz="1800" dirty="0">
                <a:solidFill>
                  <a:schemeClr val="tx1"/>
                </a:solidFill>
                <a:latin typeface="+mj-lt"/>
              </a:rPr>
              <a:t>poga </a:t>
            </a:r>
            <a:r>
              <a:rPr lang="lv-LV" sz="1800" b="1" dirty="0">
                <a:solidFill>
                  <a:schemeClr val="tx1"/>
                </a:solidFill>
                <a:latin typeface="+mj-lt"/>
              </a:rPr>
              <a:t>«IESNIEGT» </a:t>
            </a:r>
            <a:r>
              <a:rPr lang="lv-LV" sz="1800" dirty="0" smtClean="0">
                <a:solidFill>
                  <a:schemeClr val="tx1"/>
                </a:solidFill>
                <a:latin typeface="+mj-lt"/>
              </a:rPr>
              <a:t>.</a:t>
            </a:r>
          </a:p>
          <a:p>
            <a:pPr marL="109728" indent="0" algn="ctr">
              <a:buNone/>
            </a:pPr>
            <a:endParaRPr lang="lv-LV" sz="1600" b="1" i="1" dirty="0">
              <a:solidFill>
                <a:schemeClr val="tx1"/>
              </a:solidFill>
              <a:latin typeface="+mj-lt"/>
            </a:endParaRPr>
          </a:p>
          <a:p>
            <a:pPr marL="109728" indent="0" algn="ctr">
              <a:buNone/>
            </a:pPr>
            <a:endParaRPr lang="lv-LV" sz="1600" b="1" i="1" dirty="0" smtClean="0">
              <a:solidFill>
                <a:schemeClr val="tx1"/>
              </a:solidFill>
              <a:latin typeface="+mj-lt"/>
            </a:endParaRPr>
          </a:p>
          <a:p>
            <a:pPr marL="109728" indent="0" algn="ctr">
              <a:buNone/>
            </a:pPr>
            <a:endParaRPr lang="lv-LV" sz="1600" b="1" i="1" dirty="0">
              <a:solidFill>
                <a:schemeClr val="tx1"/>
              </a:solidFill>
              <a:latin typeface="+mj-lt"/>
            </a:endParaRPr>
          </a:p>
          <a:p>
            <a:pPr marL="109728" indent="0" algn="ctr">
              <a:buNone/>
            </a:pPr>
            <a:r>
              <a:rPr lang="lv-LV" sz="1800" i="1" dirty="0" smtClean="0">
                <a:solidFill>
                  <a:schemeClr val="tx1"/>
                </a:solidFill>
              </a:rPr>
              <a:t>dokuments tiks </a:t>
            </a:r>
            <a:r>
              <a:rPr lang="lv-LV" sz="1800" i="1" dirty="0">
                <a:solidFill>
                  <a:schemeClr val="tx1"/>
                </a:solidFill>
              </a:rPr>
              <a:t>nosūtīts VID tālākai apstrādei</a:t>
            </a:r>
          </a:p>
          <a:p>
            <a:pPr marL="109728" indent="0">
              <a:buNone/>
            </a:pPr>
            <a:endParaRPr lang="lv-LV"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29" t="13826" r="39873" b="15909"/>
          <a:stretch/>
        </p:blipFill>
        <p:spPr bwMode="auto">
          <a:xfrm>
            <a:off x="424473" y="1235974"/>
            <a:ext cx="4845604" cy="54726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7506" y="5517232"/>
            <a:ext cx="2278786" cy="29732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Rectangle 4"/>
          <p:cNvSpPr/>
          <p:nvPr/>
        </p:nvSpPr>
        <p:spPr>
          <a:xfrm>
            <a:off x="481290" y="6278277"/>
            <a:ext cx="517133" cy="3476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n w="19050">
                <a:solidFill>
                  <a:srgbClr val="FF0000"/>
                </a:solidFill>
              </a:ln>
            </a:endParaRPr>
          </a:p>
        </p:txBody>
      </p:sp>
      <p:sp>
        <p:nvSpPr>
          <p:cNvPr id="6" name="Rectangle 5"/>
          <p:cNvSpPr/>
          <p:nvPr/>
        </p:nvSpPr>
        <p:spPr>
          <a:xfrm>
            <a:off x="1455773" y="4890917"/>
            <a:ext cx="3822357" cy="27879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4653137"/>
            <a:ext cx="2520280" cy="1972832"/>
          </a:xfrm>
          <a:prstGeom prst="rect">
            <a:avLst/>
          </a:prstGeom>
        </p:spPr>
      </p:pic>
      <p:sp>
        <p:nvSpPr>
          <p:cNvPr id="9" name="TextBox 8"/>
          <p:cNvSpPr txBox="1"/>
          <p:nvPr/>
        </p:nvSpPr>
        <p:spPr>
          <a:xfrm>
            <a:off x="998423" y="4800382"/>
            <a:ext cx="468052" cy="369332"/>
          </a:xfrm>
          <a:prstGeom prst="rect">
            <a:avLst/>
          </a:prstGeom>
          <a:noFill/>
        </p:spPr>
        <p:txBody>
          <a:bodyPr wrap="square" rtlCol="0">
            <a:spAutoFit/>
          </a:bodyPr>
          <a:lstStyle/>
          <a:p>
            <a:r>
              <a:rPr lang="lv-LV" b="1" dirty="0">
                <a:solidFill>
                  <a:srgbClr val="FF0000"/>
                </a:solidFill>
              </a:rPr>
              <a:t>4</a:t>
            </a:r>
            <a:r>
              <a:rPr lang="lv-LV" b="1" dirty="0" smtClean="0">
                <a:solidFill>
                  <a:srgbClr val="FF0000"/>
                </a:solidFill>
              </a:rPr>
              <a:t>.</a:t>
            </a:r>
            <a:endParaRPr lang="lv-LV" b="1" dirty="0">
              <a:solidFill>
                <a:srgbClr val="FF0000"/>
              </a:solidFill>
            </a:endParaRPr>
          </a:p>
        </p:txBody>
      </p:sp>
      <p:sp>
        <p:nvSpPr>
          <p:cNvPr id="10" name="TextBox 9"/>
          <p:cNvSpPr txBox="1"/>
          <p:nvPr/>
        </p:nvSpPr>
        <p:spPr>
          <a:xfrm>
            <a:off x="115558" y="5445224"/>
            <a:ext cx="468052" cy="369332"/>
          </a:xfrm>
          <a:prstGeom prst="rect">
            <a:avLst/>
          </a:prstGeom>
          <a:noFill/>
        </p:spPr>
        <p:txBody>
          <a:bodyPr wrap="square" rtlCol="0">
            <a:spAutoFit/>
          </a:bodyPr>
          <a:lstStyle/>
          <a:p>
            <a:r>
              <a:rPr lang="lv-LV" b="1" dirty="0" smtClean="0">
                <a:solidFill>
                  <a:srgbClr val="FF0000"/>
                </a:solidFill>
              </a:rPr>
              <a:t>5.</a:t>
            </a:r>
            <a:endParaRPr lang="lv-LV" b="1" dirty="0">
              <a:solidFill>
                <a:srgbClr val="FF0000"/>
              </a:solidFill>
            </a:endParaRPr>
          </a:p>
        </p:txBody>
      </p:sp>
      <p:sp>
        <p:nvSpPr>
          <p:cNvPr id="11" name="TextBox 10"/>
          <p:cNvSpPr txBox="1"/>
          <p:nvPr/>
        </p:nvSpPr>
        <p:spPr>
          <a:xfrm>
            <a:off x="128553" y="6256636"/>
            <a:ext cx="468052" cy="369332"/>
          </a:xfrm>
          <a:prstGeom prst="rect">
            <a:avLst/>
          </a:prstGeom>
          <a:noFill/>
        </p:spPr>
        <p:txBody>
          <a:bodyPr wrap="square" rtlCol="0">
            <a:spAutoFit/>
          </a:bodyPr>
          <a:lstStyle/>
          <a:p>
            <a:r>
              <a:rPr lang="lv-LV" b="1" dirty="0">
                <a:solidFill>
                  <a:srgbClr val="FF0000"/>
                </a:solidFill>
              </a:rPr>
              <a:t>6</a:t>
            </a:r>
            <a:r>
              <a:rPr lang="lv-LV" b="1" dirty="0" smtClean="0">
                <a:solidFill>
                  <a:srgbClr val="FF0000"/>
                </a:solidFill>
              </a:rPr>
              <a:t>.</a:t>
            </a:r>
            <a:endParaRPr lang="lv-LV" b="1" dirty="0">
              <a:solidFill>
                <a:srgbClr val="FF0000"/>
              </a:solidFill>
            </a:endParaRPr>
          </a:p>
        </p:txBody>
      </p:sp>
      <p:sp>
        <p:nvSpPr>
          <p:cNvPr id="7" name="Rectangle 6"/>
          <p:cNvSpPr/>
          <p:nvPr/>
        </p:nvSpPr>
        <p:spPr>
          <a:xfrm>
            <a:off x="1887311" y="5276754"/>
            <a:ext cx="1224136" cy="168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11"/>
          <p:cNvSpPr/>
          <p:nvPr/>
        </p:nvSpPr>
        <p:spPr>
          <a:xfrm>
            <a:off x="1907704" y="4653136"/>
            <a:ext cx="648072" cy="188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1855459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2800"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Pārskats par kvīšu (biļešu) izlietojumu</a:t>
            </a:r>
            <a:endPar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algn="just">
              <a:buClr>
                <a:srgbClr val="0070C0"/>
              </a:buClr>
              <a:tabLst>
                <a:tab pos="914400" algn="l"/>
              </a:tabLst>
              <a:defRPr/>
            </a:pPr>
            <a:r>
              <a:rPr lang="lv-LV" altLang="lv-LV" sz="3100" b="1" dirty="0" smtClean="0">
                <a:solidFill>
                  <a:schemeClr val="accent5">
                    <a:lumMod val="75000"/>
                  </a:schemeClr>
                </a:solidFill>
                <a:effectLst>
                  <a:outerShdw blurRad="38100" dist="38100" dir="2700000" algn="tl">
                    <a:srgbClr val="C0C0C0"/>
                  </a:outerShdw>
                </a:effectLst>
                <a:latin typeface="Times New Roman" pitchFamily="18" charset="0"/>
                <a:cs typeface="Times New Roman" pitchFamily="18" charset="0"/>
              </a:rPr>
              <a:t> </a:t>
            </a:r>
            <a:r>
              <a:rPr lang="lv-LV" sz="3100" b="1" dirty="0">
                <a:solidFill>
                  <a:schemeClr val="accent5">
                    <a:lumMod val="75000"/>
                  </a:schemeClr>
                </a:solidFill>
                <a:latin typeface="Times New Roman" panose="02020603050405020304" pitchFamily="18" charset="0"/>
                <a:cs typeface="Times New Roman" panose="02020603050405020304" pitchFamily="18" charset="0"/>
              </a:rPr>
              <a:t>Pārskatu</a:t>
            </a:r>
            <a:r>
              <a:rPr lang="lv-LV" sz="3100" dirty="0">
                <a:solidFill>
                  <a:schemeClr val="accent5">
                    <a:lumMod val="75000"/>
                  </a:schemeClr>
                </a:solidFill>
                <a:latin typeface="Times New Roman" panose="02020603050405020304" pitchFamily="18" charset="0"/>
                <a:cs typeface="Times New Roman" panose="02020603050405020304" pitchFamily="18" charset="0"/>
              </a:rPr>
              <a:t> </a:t>
            </a:r>
            <a:r>
              <a:rPr lang="lv-LV" sz="3100" b="1" dirty="0">
                <a:solidFill>
                  <a:schemeClr val="accent5">
                    <a:lumMod val="75000"/>
                  </a:schemeClr>
                </a:solidFill>
                <a:latin typeface="Times New Roman" panose="02020603050405020304" pitchFamily="18" charset="0"/>
                <a:cs typeface="Times New Roman" panose="02020603050405020304" pitchFamily="18" charset="0"/>
              </a:rPr>
              <a:t>par numurēto un Valsts ieņēmumu dienestā reģistrēto kvīšu izlietojumu vai pārskatu par numurēto un Valsts ieņēmumu dienestā reģistrēto biļešu izlietojumu </a:t>
            </a:r>
            <a:r>
              <a:rPr lang="lv-LV" sz="3100" dirty="0">
                <a:latin typeface="Times New Roman" panose="02020603050405020304" pitchFamily="18" charset="0"/>
                <a:cs typeface="Times New Roman" panose="02020603050405020304" pitchFamily="18" charset="0"/>
              </a:rPr>
              <a:t>iesniedz Valsts ieņēmumu dienestā par katru kalendāra gada ceturksni līdz </a:t>
            </a:r>
            <a:r>
              <a:rPr lang="lv-LV" sz="3100" b="1" dirty="0">
                <a:solidFill>
                  <a:srgbClr val="C00000"/>
                </a:solidFill>
                <a:latin typeface="Times New Roman" panose="02020603050405020304" pitchFamily="18" charset="0"/>
                <a:cs typeface="Times New Roman" panose="02020603050405020304" pitchFamily="18" charset="0"/>
              </a:rPr>
              <a:t>tam sekojošā mēneša divdesmit piektajam datumam</a:t>
            </a:r>
            <a:r>
              <a:rPr lang="lv-LV" sz="3100" b="1" dirty="0" smtClean="0">
                <a:solidFill>
                  <a:srgbClr val="C00000"/>
                </a:solidFill>
                <a:latin typeface="Times New Roman" panose="02020603050405020304" pitchFamily="18" charset="0"/>
                <a:cs typeface="Times New Roman" panose="02020603050405020304" pitchFamily="18" charset="0"/>
              </a:rPr>
              <a:t>.</a:t>
            </a:r>
          </a:p>
          <a:p>
            <a:pPr algn="just">
              <a:buClr>
                <a:srgbClr val="0070C0"/>
              </a:buClr>
              <a:tabLst>
                <a:tab pos="914400" algn="l"/>
              </a:tabLst>
              <a:defRPr/>
            </a:pPr>
            <a:endParaRPr lang="lv-LV" altLang="lv-LV" sz="3100" b="1" dirty="0">
              <a:solidFill>
                <a:srgbClr val="C00000"/>
              </a:solidFill>
              <a:latin typeface="Times New Roman" panose="02020603050405020304" pitchFamily="18" charset="0"/>
              <a:cs typeface="Times New Roman" panose="02020603050405020304" pitchFamily="18" charset="0"/>
            </a:endParaRPr>
          </a:p>
          <a:p>
            <a:pPr algn="just">
              <a:buClr>
                <a:srgbClr val="0070C0"/>
              </a:buClr>
              <a:tabLst>
                <a:tab pos="914400" algn="l"/>
              </a:tabLst>
              <a:defRPr/>
            </a:pPr>
            <a:r>
              <a:rPr lang="lv-LV" altLang="lv-LV" sz="3100" dirty="0" smtClean="0">
                <a:latin typeface="Times New Roman" pitchFamily="18" charset="0"/>
                <a:cs typeface="Times New Roman" pitchFamily="18" charset="0"/>
              </a:rPr>
              <a:t> Pārskats par reģistrēto kvīšu izlietojumu VID </a:t>
            </a:r>
            <a:r>
              <a:rPr lang="lv-LV" altLang="lv-LV" sz="3100" b="1" dirty="0" smtClean="0">
                <a:solidFill>
                  <a:schemeClr val="accent5">
                    <a:lumMod val="75000"/>
                  </a:schemeClr>
                </a:solidFill>
                <a:latin typeface="Times New Roman" pitchFamily="18" charset="0"/>
                <a:cs typeface="Times New Roman" pitchFamily="18" charset="0"/>
              </a:rPr>
              <a:t>nav jāiesniedz</a:t>
            </a:r>
            <a:r>
              <a:rPr lang="lv-LV" altLang="lv-LV" sz="3100" dirty="0" smtClean="0">
                <a:solidFill>
                  <a:schemeClr val="accent5">
                    <a:lumMod val="75000"/>
                  </a:schemeClr>
                </a:solidFill>
                <a:latin typeface="Times New Roman" pitchFamily="18" charset="0"/>
                <a:cs typeface="Times New Roman" pitchFamily="18" charset="0"/>
              </a:rPr>
              <a:t> </a:t>
            </a:r>
            <a:r>
              <a:rPr lang="lv-LV" altLang="lv-LV" sz="3100" dirty="0" smtClean="0">
                <a:latin typeface="Times New Roman" pitchFamily="18" charset="0"/>
                <a:cs typeface="Times New Roman" pitchFamily="18" charset="0"/>
              </a:rPr>
              <a:t>tādā gadījumā, </a:t>
            </a:r>
            <a:r>
              <a:rPr lang="lv-LV" altLang="lv-LV" sz="3100" b="1" dirty="0" smtClean="0">
                <a:solidFill>
                  <a:schemeClr val="accent5">
                    <a:lumMod val="75000"/>
                  </a:schemeClr>
                </a:solidFill>
                <a:latin typeface="Times New Roman" pitchFamily="18" charset="0"/>
                <a:cs typeface="Times New Roman" pitchFamily="18" charset="0"/>
              </a:rPr>
              <a:t>ja</a:t>
            </a:r>
            <a:r>
              <a:rPr lang="lv-LV" altLang="lv-LV" sz="3100" dirty="0" smtClean="0">
                <a:latin typeface="Times New Roman" pitchFamily="18" charset="0"/>
                <a:cs typeface="Times New Roman" pitchFamily="18" charset="0"/>
              </a:rPr>
              <a:t> ceturkšņa laikā </a:t>
            </a:r>
            <a:r>
              <a:rPr lang="lv-LV" altLang="lv-LV" sz="3100" b="1" dirty="0" smtClean="0">
                <a:solidFill>
                  <a:schemeClr val="accent5">
                    <a:lumMod val="75000"/>
                  </a:schemeClr>
                </a:solidFill>
                <a:latin typeface="Times New Roman" pitchFamily="18" charset="0"/>
                <a:cs typeface="Times New Roman" pitchFamily="18" charset="0"/>
              </a:rPr>
              <a:t>nav izlietotu vai anulētu kvīšu</a:t>
            </a:r>
            <a:r>
              <a:rPr lang="lv-LV" altLang="lv-LV" sz="3100" dirty="0" smtClean="0">
                <a:solidFill>
                  <a:schemeClr val="accent5">
                    <a:lumMod val="75000"/>
                  </a:schemeClr>
                </a:solidFill>
                <a:latin typeface="Times New Roman" pitchFamily="18" charset="0"/>
                <a:cs typeface="Times New Roman" pitchFamily="18" charset="0"/>
              </a:rPr>
              <a:t>.</a:t>
            </a:r>
          </a:p>
          <a:p>
            <a:pPr algn="just">
              <a:buClr>
                <a:srgbClr val="0070C0"/>
              </a:buClr>
              <a:tabLst>
                <a:tab pos="914400" algn="l"/>
              </a:tabLst>
              <a:defRPr/>
            </a:pPr>
            <a:endParaRPr lang="lv-LV" altLang="lv-LV" sz="3100" b="1" dirty="0" smtClean="0">
              <a:solidFill>
                <a:schemeClr val="accent5">
                  <a:lumMod val="75000"/>
                </a:schemeClr>
              </a:solidFill>
              <a:latin typeface="Times New Roman" pitchFamily="18" charset="0"/>
              <a:cs typeface="Times New Roman" pitchFamily="18" charset="0"/>
            </a:endParaRPr>
          </a:p>
          <a:p>
            <a:pPr algn="just">
              <a:buClr>
                <a:srgbClr val="0070C0"/>
              </a:buClr>
              <a:tabLst>
                <a:tab pos="914400" algn="l"/>
              </a:tabLst>
              <a:defRPr/>
            </a:pPr>
            <a:r>
              <a:rPr lang="lv-LV" altLang="lv-LV" sz="3100" dirty="0" smtClean="0">
                <a:solidFill>
                  <a:srgbClr val="C00000"/>
                </a:solidFill>
                <a:latin typeface="Times New Roman" pitchFamily="18" charset="0"/>
                <a:cs typeface="Times New Roman" pitchFamily="18" charset="0"/>
              </a:rPr>
              <a:t>   </a:t>
            </a:r>
            <a:r>
              <a:rPr lang="lv-LV" altLang="lv-LV" sz="3100" dirty="0" smtClean="0">
                <a:latin typeface="Times New Roman" pitchFamily="18" charset="0"/>
                <a:cs typeface="Times New Roman" pitchFamily="18" charset="0"/>
              </a:rPr>
              <a:t>Lai VID reģistrētu jaunas kvītis (biļetes), jābūt iesniegtam pārskatam par Valsts ieņēmumu dienestā reģistrēto kvīšu (biļešu) izlietojumu par pēdējo ceturksni, kurā kvītis (biļetes) izlietotas vai anulētas.</a:t>
            </a:r>
          </a:p>
          <a:p>
            <a:pPr marL="0" indent="0">
              <a:tabLst>
                <a:tab pos="914400" algn="l"/>
              </a:tabLst>
              <a:defRPr/>
            </a:pPr>
            <a:endParaRPr lang="lv-LV" altLang="lv-LV" sz="3100" dirty="0" smtClean="0"/>
          </a:p>
        </p:txBody>
      </p:sp>
      <p:sp>
        <p:nvSpPr>
          <p:cNvPr id="4" name="Slide Number Placeholder 3"/>
          <p:cNvSpPr>
            <a:spLocks noGrp="1"/>
          </p:cNvSpPr>
          <p:nvPr>
            <p:ph type="sldNum" sz="quarter" idx="12"/>
          </p:nvPr>
        </p:nvSpPr>
        <p:spPr/>
        <p:txBody>
          <a:bodyPr/>
          <a:lstStyle/>
          <a:p>
            <a:pPr>
              <a:defRPr/>
            </a:pPr>
            <a:fld id="{CC8F2CA0-2C55-4D16-BC97-BEB08707EC2B}" type="slidenum">
              <a:rPr lang="en-US" smtClean="0"/>
              <a:pPr>
                <a:defRPr/>
              </a:pPr>
              <a:t>41</a:t>
            </a:fld>
            <a:endParaRPr lang="en-US"/>
          </a:p>
        </p:txBody>
      </p:sp>
      <p:sp>
        <p:nvSpPr>
          <p:cNvPr id="5" name="Oval 4"/>
          <p:cNvSpPr/>
          <p:nvPr/>
        </p:nvSpPr>
        <p:spPr>
          <a:xfrm>
            <a:off x="467544" y="2060848"/>
            <a:ext cx="504056" cy="43204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v-LV" sz="3000" b="1" dirty="0" smtClean="0">
                <a:solidFill>
                  <a:schemeClr val="tx1"/>
                </a:solidFill>
              </a:rPr>
              <a:t>!</a:t>
            </a:r>
            <a:endParaRPr lang="lv-LV" sz="3000" b="1" dirty="0">
              <a:solidFill>
                <a:schemeClr val="tx1"/>
              </a:solidFill>
            </a:endParaRPr>
          </a:p>
        </p:txBody>
      </p:sp>
    </p:spTree>
    <p:extLst>
      <p:ext uri="{BB962C8B-B14F-4D97-AF65-F5344CB8AC3E}">
        <p14:creationId xmlns:p14="http://schemas.microsoft.com/office/powerpoint/2010/main" val="57008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04664"/>
            <a:ext cx="8229600" cy="1008112"/>
          </a:xfrm>
        </p:spPr>
        <p:txBody>
          <a:bodyPr>
            <a:noAutofit/>
          </a:bodyPr>
          <a:lstStyle/>
          <a:p>
            <a:pPr marL="457200" algn="ctr">
              <a:spcBef>
                <a:spcPts val="500"/>
              </a:spcBef>
              <a:spcAft>
                <a:spcPts val="500"/>
              </a:spcAft>
            </a:pPr>
            <a:r>
              <a:rPr lang="lv-LV" altLang="lv-LV"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Pārskats par numurēto un Valsts ieņēmumu dienesta teritoriālajā iestādē reģistrēto kvīšu izlietojumu</a:t>
            </a:r>
            <a:br>
              <a:rPr lang="lv-LV" altLang="lv-LV" sz="2400" b="1" dirty="0" smtClean="0">
                <a:solidFill>
                  <a:schemeClr val="accent5">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endParaRPr lang="lv-LV" altLang="lv-LV" sz="2400" b="1" dirty="0" smtClean="0">
              <a:solidFill>
                <a:schemeClr val="accent5">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8825CDB-3286-44B6-AC17-AC500E0C6E02}" type="slidenum">
              <a:rPr lang="en-US" smtClean="0"/>
              <a:pPr>
                <a:defRPr/>
              </a:pPr>
              <a:t>42</a:t>
            </a:fld>
            <a:endParaRPr lang="en-US"/>
          </a:p>
        </p:txBody>
      </p:sp>
      <p:pic>
        <p:nvPicPr>
          <p:cNvPr id="2253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413"/>
            <a:ext cx="8532440" cy="525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6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fld id="{8215F04D-6A95-4080-B6C6-64DB5FB2D6E8}" type="slidenum">
              <a:rPr lang="lv-LV" altLang="lv-LV" sz="1200" smtClean="0">
                <a:effectLst>
                  <a:outerShdw blurRad="38100" dist="38100" dir="2700000" algn="tl">
                    <a:srgbClr val="000000">
                      <a:alpha val="43137"/>
                    </a:srgbClr>
                  </a:outerShdw>
                </a:effectLst>
              </a:rPr>
              <a:pPr eaLnBrk="1" hangingPunct="1"/>
              <a:t>43</a:t>
            </a:fld>
            <a:endParaRPr lang="lv-LV" altLang="lv-LV" sz="1200" smtClean="0">
              <a:effectLst>
                <a:outerShdw blurRad="38100" dist="38100" dir="2700000" algn="tl">
                  <a:srgbClr val="000000">
                    <a:alpha val="43137"/>
                  </a:srgbClr>
                </a:outerShdw>
              </a:effectLst>
            </a:endParaRPr>
          </a:p>
        </p:txBody>
      </p:sp>
      <p:sp>
        <p:nvSpPr>
          <p:cNvPr id="46083" name="Rectangle 2"/>
          <p:cNvSpPr>
            <a:spLocks noGrp="1" noChangeArrowheads="1"/>
          </p:cNvSpPr>
          <p:nvPr>
            <p:ph type="title"/>
          </p:nvPr>
        </p:nvSpPr>
        <p:spPr>
          <a:xfrm>
            <a:off x="683568" y="476672"/>
            <a:ext cx="7543800" cy="2376264"/>
          </a:xfrm>
        </p:spPr>
        <p:txBody>
          <a:bodyPr>
            <a:normAutofit fontScale="90000"/>
          </a:bodyPr>
          <a:lstStyle/>
          <a:p>
            <a:pPr algn="ctr"/>
            <a:r>
              <a:rPr lang="lv-LV" altLang="lv-LV" sz="32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Valsts sociālās apdrošināšanas obligātās iemaksas (VSAOI)</a:t>
            </a:r>
            <a:r>
              <a:rPr lang="lv-LV" altLang="lv-LV" sz="3200"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altLang="lv-LV" sz="3200"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v-LV" altLang="lv-LV" sz="27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Fiziskā persona, kas reģistrējusies kā saimnieciskajā darbībā gūtā ienākuma nodokļa maksātāja,</a:t>
            </a:r>
            <a:br>
              <a:rPr lang="lv-LV" altLang="lv-LV" sz="27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lv-LV" altLang="lv-LV" sz="27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individuālais komersants</a:t>
            </a:r>
            <a:br>
              <a:rPr lang="lv-LV" altLang="lv-LV" sz="27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altLang="lv-LV" sz="27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6084" name="Rectangle 3"/>
          <p:cNvSpPr>
            <a:spLocks noGrp="1" noChangeArrowheads="1"/>
          </p:cNvSpPr>
          <p:nvPr>
            <p:ph type="body" idx="1"/>
          </p:nvPr>
        </p:nvSpPr>
        <p:spPr>
          <a:xfrm>
            <a:off x="395536" y="2564904"/>
            <a:ext cx="8426772" cy="3960440"/>
          </a:xfrm>
        </p:spPr>
        <p:txBody>
          <a:bodyPr>
            <a:normAutofit fontScale="32500" lnSpcReduction="20000"/>
          </a:bodyPr>
          <a:lstStyle/>
          <a:p>
            <a:pPr algn="just" eaLnBrk="1" hangingPunct="1">
              <a:lnSpc>
                <a:spcPct val="90000"/>
              </a:lnSpc>
              <a:buFontTx/>
              <a:buChar char="•"/>
            </a:pPr>
            <a:r>
              <a:rPr lang="lv-LV" altLang="lv-LV" sz="9600" dirty="0" err="1" smtClean="0">
                <a:latin typeface="Times New Roman" panose="02020603050405020304" pitchFamily="18" charset="0"/>
                <a:cs typeface="Times New Roman" panose="02020603050405020304" pitchFamily="18" charset="0"/>
              </a:rPr>
              <a:t>pašnodarbinātā</a:t>
            </a:r>
            <a:r>
              <a:rPr lang="lv-LV" altLang="lv-LV" sz="9600" dirty="0" smtClean="0">
                <a:latin typeface="Times New Roman" panose="02020603050405020304" pitchFamily="18" charset="0"/>
                <a:cs typeface="Times New Roman" panose="02020603050405020304" pitchFamily="18" charset="0"/>
              </a:rPr>
              <a:t> </a:t>
            </a:r>
            <a:r>
              <a:rPr lang="lv-LV" altLang="lv-LV" sz="9600" dirty="0" smtClean="0">
                <a:latin typeface="Times New Roman" panose="02020603050405020304" pitchFamily="18" charset="0"/>
                <a:cs typeface="Times New Roman" panose="02020603050405020304" pitchFamily="18" charset="0"/>
              </a:rPr>
              <a:t>persona</a:t>
            </a:r>
            <a:endParaRPr lang="lv-LV" altLang="lv-LV" sz="9600" dirty="0" smtClean="0">
              <a:latin typeface="Times New Roman" panose="02020603050405020304" pitchFamily="18" charset="0"/>
              <a:cs typeface="Times New Roman" panose="02020603050405020304" pitchFamily="18" charset="0"/>
            </a:endParaRPr>
          </a:p>
          <a:p>
            <a:pPr algn="just">
              <a:lnSpc>
                <a:spcPct val="90000"/>
              </a:lnSpc>
              <a:buFontTx/>
              <a:buChar char="•"/>
            </a:pPr>
            <a:endParaRPr lang="lv-LV" altLang="lv-LV" sz="9600" dirty="0" smtClean="0">
              <a:solidFill>
                <a:srgbClr val="FF0000"/>
              </a:solidFill>
              <a:latin typeface="Times New Roman" panose="02020603050405020304" pitchFamily="18" charset="0"/>
              <a:cs typeface="Times New Roman" panose="02020603050405020304" pitchFamily="18" charset="0"/>
            </a:endParaRPr>
          </a:p>
          <a:p>
            <a:pPr algn="just">
              <a:lnSpc>
                <a:spcPct val="90000"/>
              </a:lnSpc>
              <a:buFontTx/>
              <a:buChar char="•"/>
            </a:pPr>
            <a:r>
              <a:rPr lang="lv-LV" altLang="lv-LV" sz="9600" dirty="0" smtClean="0">
                <a:solidFill>
                  <a:srgbClr val="FF0000"/>
                </a:solidFill>
                <a:latin typeface="Times New Roman" panose="02020603050405020304" pitchFamily="18" charset="0"/>
                <a:cs typeface="Times New Roman" panose="02020603050405020304" pitchFamily="18" charset="0"/>
              </a:rPr>
              <a:t>reģistrējās </a:t>
            </a:r>
            <a:r>
              <a:rPr lang="lv-LV" altLang="lv-LV" sz="9600" dirty="0">
                <a:solidFill>
                  <a:srgbClr val="FF0000"/>
                </a:solidFill>
                <a:latin typeface="Times New Roman" panose="02020603050405020304" pitchFamily="18" charset="0"/>
                <a:cs typeface="Times New Roman" panose="02020603050405020304" pitchFamily="18" charset="0"/>
              </a:rPr>
              <a:t>pašnodarbinātās personas </a:t>
            </a:r>
            <a:r>
              <a:rPr lang="lv-LV" altLang="lv-LV" sz="9600" dirty="0" smtClean="0">
                <a:solidFill>
                  <a:srgbClr val="FF0000"/>
                </a:solidFill>
                <a:latin typeface="Times New Roman" panose="02020603050405020304" pitchFamily="18" charset="0"/>
                <a:cs typeface="Times New Roman" panose="02020603050405020304" pitchFamily="18" charset="0"/>
              </a:rPr>
              <a:t>statusā vienlaikus ar saimnieciskās darbības reģistrēšanu</a:t>
            </a:r>
          </a:p>
          <a:p>
            <a:pPr marL="0" indent="0" algn="just">
              <a:lnSpc>
                <a:spcPct val="90000"/>
              </a:lnSpc>
              <a:buNone/>
            </a:pPr>
            <a:endParaRPr lang="lv-LV" altLang="lv-LV" sz="9600" dirty="0" smtClean="0">
              <a:latin typeface="Times New Roman" panose="02020603050405020304" pitchFamily="18" charset="0"/>
              <a:cs typeface="Times New Roman" panose="02020603050405020304" pitchFamily="18" charset="0"/>
            </a:endParaRPr>
          </a:p>
          <a:p>
            <a:pPr algn="just">
              <a:lnSpc>
                <a:spcPct val="90000"/>
              </a:lnSpc>
              <a:buFontTx/>
              <a:buChar char="•"/>
            </a:pPr>
            <a:r>
              <a:rPr lang="lv-LV" sz="9600" dirty="0" smtClean="0">
                <a:latin typeface="Times New Roman" panose="02020603050405020304" pitchFamily="18" charset="0"/>
                <a:cs typeface="Times New Roman" panose="02020603050405020304" pitchFamily="18" charset="0"/>
              </a:rPr>
              <a:t>Minimālā summa, no kuras jāveic VSAOI, ir 370 </a:t>
            </a:r>
            <a:r>
              <a:rPr lang="lv-LV" sz="9600" dirty="0" err="1" smtClean="0">
                <a:latin typeface="Times New Roman" panose="02020603050405020304" pitchFamily="18" charset="0"/>
                <a:cs typeface="Times New Roman" panose="02020603050405020304" pitchFamily="18" charset="0"/>
              </a:rPr>
              <a:t>euro</a:t>
            </a:r>
            <a:r>
              <a:rPr lang="lv-LV" sz="9600" dirty="0" smtClean="0">
                <a:latin typeface="Times New Roman" panose="02020603050405020304" pitchFamily="18" charset="0"/>
                <a:cs typeface="Times New Roman" panose="02020603050405020304" pitchFamily="18" charset="0"/>
              </a:rPr>
              <a:t> </a:t>
            </a:r>
            <a:r>
              <a:rPr lang="lv-LV" sz="9600" dirty="0" smtClean="0">
                <a:latin typeface="Times New Roman" panose="02020603050405020304" pitchFamily="18" charset="0"/>
                <a:cs typeface="Times New Roman" panose="02020603050405020304" pitchFamily="18" charset="0"/>
              </a:rPr>
              <a:t>mēnesī</a:t>
            </a:r>
            <a:endParaRPr lang="lv-LV" sz="9600" dirty="0" smtClean="0">
              <a:latin typeface="Times New Roman" panose="02020603050405020304" pitchFamily="18" charset="0"/>
              <a:cs typeface="Times New Roman" panose="02020603050405020304" pitchFamily="18" charset="0"/>
            </a:endParaRPr>
          </a:p>
          <a:p>
            <a:pPr algn="just">
              <a:lnSpc>
                <a:spcPct val="90000"/>
              </a:lnSpc>
              <a:buFontTx/>
              <a:buChar char="•"/>
            </a:pPr>
            <a:r>
              <a:rPr lang="lv-LV" altLang="lv-LV" sz="8800" dirty="0" smtClean="0">
                <a:latin typeface="Times New Roman" panose="02020603050405020304" pitchFamily="18" charset="0"/>
                <a:cs typeface="Times New Roman" panose="02020603050405020304" pitchFamily="18" charset="0"/>
              </a:rPr>
              <a:t> </a:t>
            </a:r>
            <a:br>
              <a:rPr lang="lv-LV" altLang="lv-LV" sz="8800" dirty="0" smtClean="0">
                <a:latin typeface="Times New Roman" panose="02020603050405020304" pitchFamily="18" charset="0"/>
                <a:cs typeface="Times New Roman" panose="02020603050405020304" pitchFamily="18" charset="0"/>
              </a:rPr>
            </a:br>
            <a:endParaRPr lang="lv-LV" altLang="lv-LV" sz="8800" dirty="0" smtClean="0">
              <a:latin typeface="Times New Roman" panose="02020603050405020304" pitchFamily="18" charset="0"/>
              <a:cs typeface="Times New Roman" panose="02020603050405020304" pitchFamily="18" charset="0"/>
            </a:endParaRPr>
          </a:p>
          <a:p>
            <a:pPr marL="0" indent="0" algn="just" eaLnBrk="1" hangingPunct="1">
              <a:lnSpc>
                <a:spcPct val="90000"/>
              </a:lnSpc>
              <a:buNone/>
            </a:pPr>
            <a:endParaRPr lang="lv-LV" altLang="lv-LV" sz="2000" i="1" dirty="0" smtClean="0">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037891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Virsraksts 1"/>
          <p:cNvSpPr>
            <a:spLocks noGrp="1"/>
          </p:cNvSpPr>
          <p:nvPr>
            <p:ph type="title"/>
          </p:nvPr>
        </p:nvSpPr>
        <p:spPr>
          <a:xfrm>
            <a:off x="457200" y="533400"/>
            <a:ext cx="8229600" cy="1167408"/>
          </a:xfrm>
        </p:spPr>
        <p:txBody>
          <a:bodyPr>
            <a:noAutofit/>
          </a:bodyPr>
          <a:lstStyle/>
          <a:p>
            <a:pPr eaLnBrk="1" hangingPunct="1"/>
            <a:r>
              <a:rPr lang="lv-LV" altLang="lv-LV" sz="2400" dirty="0" smtClean="0">
                <a:solidFill>
                  <a:schemeClr val="accent1">
                    <a:lumMod val="75000"/>
                  </a:schemeClr>
                </a:solidFill>
                <a:effectLst>
                  <a:outerShdw blurRad="38100" dist="38100" dir="2700000" algn="tl">
                    <a:srgbClr val="000000">
                      <a:alpha val="43137"/>
                    </a:srgbClr>
                  </a:outerShdw>
                </a:effectLst>
              </a:rPr>
              <a:t>turpinājums</a:t>
            </a:r>
          </a:p>
        </p:txBody>
      </p:sp>
      <p:sp>
        <p:nvSpPr>
          <p:cNvPr id="3" name="Satura vietturis 2"/>
          <p:cNvSpPr>
            <a:spLocks noGrp="1"/>
          </p:cNvSpPr>
          <p:nvPr>
            <p:ph idx="1"/>
          </p:nvPr>
        </p:nvSpPr>
        <p:spPr>
          <a:xfrm>
            <a:off x="457200" y="1556792"/>
            <a:ext cx="8229600" cy="5112568"/>
          </a:xfrm>
        </p:spPr>
        <p:txBody>
          <a:bodyPr rtlCol="0">
            <a:normAutofit fontScale="92500" lnSpcReduction="20000"/>
          </a:bodyPr>
          <a:lstStyle/>
          <a:p>
            <a:pPr algn="just" eaLnBrk="1" fontAlgn="auto" hangingPunct="1">
              <a:spcAft>
                <a:spcPts val="0"/>
              </a:spcAft>
              <a:buFont typeface="Arial" pitchFamily="34" charset="0"/>
              <a:buChar char="•"/>
              <a:defRPr/>
            </a:pPr>
            <a:r>
              <a:rPr lang="lv-LV" sz="2600" dirty="0" smtClean="0">
                <a:latin typeface="Times New Roman" panose="02020603050405020304" pitchFamily="18" charset="0"/>
                <a:cs typeface="Times New Roman" panose="02020603050405020304" pitchFamily="18" charset="0"/>
              </a:rPr>
              <a:t>VSAOI ir jāveic par tiem mēnešiem, kuros ienākumi (kas veidojas, no saimnieciskās darbības ieņēmumiem atskaitot saimnieciskās darbības izdevumus) sasniedz </a:t>
            </a:r>
            <a:r>
              <a:rPr lang="lv-LV" sz="2600" b="1" dirty="0" smtClean="0">
                <a:latin typeface="Times New Roman" panose="02020603050405020304" pitchFamily="18" charset="0"/>
                <a:cs typeface="Times New Roman" panose="02020603050405020304" pitchFamily="18" charset="0"/>
              </a:rPr>
              <a:t>370 euro </a:t>
            </a:r>
            <a:r>
              <a:rPr lang="lv-LV" sz="2600" dirty="0" smtClean="0">
                <a:latin typeface="Times New Roman" panose="02020603050405020304" pitchFamily="18" charset="0"/>
                <a:cs typeface="Times New Roman" panose="02020603050405020304" pitchFamily="18" charset="0"/>
              </a:rPr>
              <a:t>mēnesī.</a:t>
            </a:r>
          </a:p>
          <a:p>
            <a:pPr marL="0" indent="0" algn="just" eaLnBrk="1" fontAlgn="auto" hangingPunct="1">
              <a:spcAft>
                <a:spcPts val="0"/>
              </a:spcAft>
              <a:buNone/>
              <a:defRPr/>
            </a:pPr>
            <a:endParaRPr lang="lv-LV" sz="1100"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itchFamily="34" charset="0"/>
              <a:buChar char="•"/>
              <a:defRPr/>
            </a:pPr>
            <a:r>
              <a:rPr lang="lv-LV" sz="2600" dirty="0" smtClean="0">
                <a:latin typeface="Times New Roman" panose="02020603050405020304" pitchFamily="18" charset="0"/>
                <a:cs typeface="Times New Roman" panose="02020603050405020304" pitchFamily="18" charset="0"/>
              </a:rPr>
              <a:t>Sākot ar to mēnesi, kad kalendārā gada ienākumi no saimnieciskās darbības sasniedz </a:t>
            </a:r>
            <a:r>
              <a:rPr lang="lv-LV" sz="2600" b="1" dirty="0" smtClean="0">
                <a:latin typeface="Times New Roman" panose="02020603050405020304" pitchFamily="18" charset="0"/>
                <a:cs typeface="Times New Roman" panose="02020603050405020304" pitchFamily="18" charset="0"/>
              </a:rPr>
              <a:t>4440 euro</a:t>
            </a:r>
            <a:r>
              <a:rPr lang="lv-LV" sz="2600" dirty="0" smtClean="0">
                <a:latin typeface="Times New Roman" panose="02020603050405020304" pitchFamily="18" charset="0"/>
                <a:cs typeface="Times New Roman" panose="02020603050405020304" pitchFamily="18" charset="0"/>
              </a:rPr>
              <a:t>, VSAOI jāveic par visiem turpmākajiem mēnešiem (vismaz no 370 euro) līdz gada beigām.</a:t>
            </a:r>
          </a:p>
          <a:p>
            <a:pPr algn="just">
              <a:defRPr/>
            </a:pPr>
            <a:endParaRPr lang="lv-LV" altLang="lv-LV" sz="1100" dirty="0" smtClean="0">
              <a:latin typeface="Times New Roman" panose="02020603050405020304" pitchFamily="18" charset="0"/>
              <a:cs typeface="Times New Roman" panose="02020603050405020304" pitchFamily="18" charset="0"/>
            </a:endParaRPr>
          </a:p>
          <a:p>
            <a:pPr algn="just">
              <a:defRPr/>
            </a:pPr>
            <a:r>
              <a:rPr lang="lv-LV" altLang="lv-LV" sz="2600" dirty="0" smtClean="0">
                <a:latin typeface="Times New Roman" panose="02020603050405020304" pitchFamily="18" charset="0"/>
                <a:cs typeface="Times New Roman" panose="02020603050405020304" pitchFamily="18" charset="0"/>
              </a:rPr>
              <a:t>VID </a:t>
            </a:r>
            <a:r>
              <a:rPr lang="lv-LV" altLang="lv-LV" sz="2600" dirty="0">
                <a:latin typeface="Times New Roman" panose="02020603050405020304" pitchFamily="18" charset="0"/>
                <a:cs typeface="Times New Roman" panose="02020603050405020304" pitchFamily="18" charset="0"/>
              </a:rPr>
              <a:t>iesniedzams “Ziņojums par pašnodarbinātā vai iekšzemes darba ņēmēja pie darba  devēja - ārvalstnieka, vai ārvalstu darba ņēmēja pie darba devēja - ārvalstnieka valsts sociālās apdrošināšanas obligātajām iemaksām”   </a:t>
            </a:r>
            <a:r>
              <a:rPr lang="lv-LV" altLang="lv-LV" sz="2600" dirty="0" smtClean="0">
                <a:latin typeface="Times New Roman" panose="02020603050405020304" pitchFamily="18" charset="0"/>
                <a:cs typeface="Times New Roman" panose="02020603050405020304" pitchFamily="18" charset="0"/>
              </a:rPr>
              <a:t>(4.pielikums</a:t>
            </a:r>
            <a:r>
              <a:rPr lang="lv-LV" altLang="lv-LV" sz="2600" dirty="0">
                <a:latin typeface="Times New Roman" panose="02020603050405020304" pitchFamily="18" charset="0"/>
                <a:cs typeface="Times New Roman" panose="02020603050405020304" pitchFamily="18" charset="0"/>
              </a:rPr>
              <a:t>, MK 14.11.2000.noteikumi </a:t>
            </a:r>
            <a:r>
              <a:rPr lang="lv-LV" altLang="lv-LV" sz="2600" dirty="0" smtClean="0">
                <a:latin typeface="Times New Roman" panose="02020603050405020304" pitchFamily="18" charset="0"/>
                <a:cs typeface="Times New Roman" panose="02020603050405020304" pitchFamily="18" charset="0"/>
              </a:rPr>
              <a:t>Nr.827</a:t>
            </a:r>
            <a:r>
              <a:rPr lang="lv-LV" altLang="lv-LV" sz="2600" dirty="0">
                <a:latin typeface="Times New Roman" panose="02020603050405020304" pitchFamily="18" charset="0"/>
                <a:cs typeface="Times New Roman" panose="02020603050405020304" pitchFamily="18" charset="0"/>
              </a:rPr>
              <a:t>), </a:t>
            </a:r>
            <a:r>
              <a:rPr lang="lv-LV" altLang="lv-LV" sz="2600" dirty="0" smtClean="0">
                <a:latin typeface="Times New Roman" panose="02020603050405020304" pitchFamily="18" charset="0"/>
                <a:cs typeface="Times New Roman" panose="02020603050405020304" pitchFamily="18" charset="0"/>
              </a:rPr>
              <a:t>iesniedz </a:t>
            </a:r>
            <a:r>
              <a:rPr lang="lv-LV" altLang="lv-LV" sz="2600" dirty="0">
                <a:latin typeface="Times New Roman" panose="02020603050405020304" pitchFamily="18" charset="0"/>
                <a:cs typeface="Times New Roman" panose="02020603050405020304" pitchFamily="18" charset="0"/>
              </a:rPr>
              <a:t>līdz pārskata ceturksnim sekojošā mēneša 15.datumam (15.01., 15.04., 15.07., 15.10</a:t>
            </a:r>
            <a:r>
              <a:rPr lang="lv-LV" altLang="lv-LV" sz="2600" dirty="0" smtClean="0">
                <a:latin typeface="Times New Roman" panose="02020603050405020304" pitchFamily="18" charset="0"/>
                <a:cs typeface="Times New Roman" panose="02020603050405020304" pitchFamily="18" charset="0"/>
              </a:rPr>
              <a:t>.).</a:t>
            </a:r>
            <a:endParaRPr lang="lv-LV" dirty="0" smtClean="0">
              <a:effectLst>
                <a:outerShdw blurRad="38100" dist="38100" dir="2700000" algn="tl">
                  <a:srgbClr val="000000">
                    <a:alpha val="43137"/>
                  </a:srgbClr>
                </a:outerShdw>
              </a:effectLst>
            </a:endParaRPr>
          </a:p>
        </p:txBody>
      </p:sp>
      <p:sp>
        <p:nvSpPr>
          <p:cNvPr id="4" name="Slaida numura vietturis 3"/>
          <p:cNvSpPr>
            <a:spLocks noGrp="1"/>
          </p:cNvSpPr>
          <p:nvPr>
            <p:ph type="sldNum" sz="quarter" idx="12"/>
          </p:nvPr>
        </p:nvSpPr>
        <p:spPr/>
        <p:txBody>
          <a:bodyPr/>
          <a:lstStyle/>
          <a:p>
            <a:pPr>
              <a:defRPr/>
            </a:pPr>
            <a:fld id="{CC9B16F5-1012-4499-9429-6EB174BF824E}" type="slidenum">
              <a:rPr lang="lv-LV">
                <a:effectLst>
                  <a:outerShdw blurRad="38100" dist="38100" dir="2700000" algn="tl">
                    <a:srgbClr val="000000">
                      <a:alpha val="43137"/>
                    </a:srgbClr>
                  </a:outerShdw>
                </a:effectLst>
              </a:rPr>
              <a:pPr>
                <a:defRPr/>
              </a:pPr>
              <a:t>44</a:t>
            </a:fld>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1273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36712"/>
            <a:ext cx="8630380" cy="5300371"/>
          </a:xfrm>
          <a:prstGeom prst="rect">
            <a:avLst/>
          </a:prstGeom>
        </p:spPr>
        <p:txBody>
          <a:bodyPr wrap="square">
            <a:spAutoFit/>
          </a:bodyPr>
          <a:lstStyle/>
          <a:p>
            <a:pPr indent="457200" algn="just">
              <a:spcAft>
                <a:spcPts val="0"/>
              </a:spcAft>
              <a:tabLst>
                <a:tab pos="457200" algn="l"/>
              </a:tabLst>
            </a:pPr>
            <a:r>
              <a:rPr lang="lv-LV" sz="2400" dirty="0" err="1" smtClean="0">
                <a:latin typeface="Times New Roman" panose="02020603050405020304" pitchFamily="18" charset="0"/>
                <a:ea typeface="Times New Roman" panose="02020603050405020304" pitchFamily="18" charset="0"/>
              </a:rPr>
              <a:t>Pašnodarbinātajam</a:t>
            </a:r>
            <a:r>
              <a:rPr lang="lv-LV" sz="2400" dirty="0" smtClean="0">
                <a:latin typeface="Times New Roman" panose="02020603050405020304" pitchFamily="18" charset="0"/>
                <a:ea typeface="Times New Roman" panose="02020603050405020304" pitchFamily="18" charset="0"/>
              </a:rPr>
              <a:t> ir </a:t>
            </a:r>
            <a:r>
              <a:rPr lang="lv-LV" sz="2400" dirty="0">
                <a:latin typeface="Times New Roman" panose="02020603050405020304" pitchFamily="18" charset="0"/>
                <a:ea typeface="Times New Roman" panose="02020603050405020304" pitchFamily="18" charset="0"/>
              </a:rPr>
              <a:t>šādi ieņēmumi un izdevumi:</a:t>
            </a:r>
          </a:p>
          <a:p>
            <a:pPr marL="342900" lvl="0" indent="-342900" algn="just">
              <a:spcAft>
                <a:spcPts val="0"/>
              </a:spcAft>
              <a:buFont typeface="+mj-lt"/>
              <a:buAutoNum type="arabicParenR"/>
              <a:tabLst>
                <a:tab pos="457200" algn="l"/>
              </a:tabLst>
            </a:pPr>
            <a:r>
              <a:rPr lang="lv-LV" sz="2400" dirty="0">
                <a:latin typeface="Times New Roman" panose="02020603050405020304" pitchFamily="18" charset="0"/>
                <a:ea typeface="Times New Roman" panose="02020603050405020304" pitchFamily="18" charset="0"/>
              </a:rPr>
              <a:t>janvārī: ieņēmumi – 570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 izdevumi – 200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a:t>
            </a:r>
          </a:p>
          <a:p>
            <a:pPr marL="342900" lvl="0" indent="-342900" algn="just">
              <a:spcAft>
                <a:spcPts val="0"/>
              </a:spcAft>
              <a:buFont typeface="+mj-lt"/>
              <a:buAutoNum type="arabicParenR"/>
              <a:tabLst>
                <a:tab pos="457200" algn="l"/>
              </a:tabLst>
            </a:pPr>
            <a:r>
              <a:rPr lang="lv-LV" sz="2400" dirty="0">
                <a:latin typeface="Times New Roman" panose="02020603050405020304" pitchFamily="18" charset="0"/>
                <a:ea typeface="Times New Roman" panose="02020603050405020304" pitchFamily="18" charset="0"/>
              </a:rPr>
              <a:t>februārī: ieņēmumi – 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 , izdevumi – 70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a:t>
            </a:r>
          </a:p>
          <a:p>
            <a:pPr marL="342900" lvl="0" indent="-342900" algn="just">
              <a:spcAft>
                <a:spcPts val="0"/>
              </a:spcAft>
              <a:buFont typeface="+mj-lt"/>
              <a:buAutoNum type="arabicParenR"/>
              <a:tabLst>
                <a:tab pos="457200" algn="l"/>
              </a:tabLst>
            </a:pPr>
            <a:r>
              <a:rPr lang="lv-LV" sz="2400" dirty="0">
                <a:latin typeface="Times New Roman" panose="02020603050405020304" pitchFamily="18" charset="0"/>
                <a:ea typeface="Times New Roman" panose="02020603050405020304" pitchFamily="18" charset="0"/>
              </a:rPr>
              <a:t>martā: ieņēmumi – 200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 izdevumi – 50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a:t>
            </a:r>
          </a:p>
          <a:p>
            <a:pPr indent="457200" algn="just">
              <a:spcAft>
                <a:spcPts val="0"/>
              </a:spcAft>
              <a:tabLst>
                <a:tab pos="457200" algn="l"/>
              </a:tabLst>
            </a:pPr>
            <a:r>
              <a:rPr lang="lv-LV" sz="2400" dirty="0">
                <a:latin typeface="Times New Roman" panose="02020603050405020304" pitchFamily="18" charset="0"/>
                <a:ea typeface="Times New Roman" panose="02020603050405020304" pitchFamily="18" charset="0"/>
              </a:rPr>
              <a:t>Lai noteiktu, par kuriem ceturkšņa mēnešiem jāveic obligātās iemaksas, </a:t>
            </a:r>
            <a:r>
              <a:rPr lang="lv-LV" sz="2400" dirty="0" err="1">
                <a:latin typeface="Times New Roman" panose="02020603050405020304" pitchFamily="18" charset="0"/>
                <a:ea typeface="Times New Roman" panose="02020603050405020304" pitchFamily="18" charset="0"/>
              </a:rPr>
              <a:t>pašnodarbinātais</a:t>
            </a:r>
            <a:r>
              <a:rPr lang="lv-LV" sz="2400" dirty="0">
                <a:latin typeface="Times New Roman" panose="02020603050405020304" pitchFamily="18" charset="0"/>
                <a:ea typeface="Times New Roman" panose="02020603050405020304" pitchFamily="18" charset="0"/>
              </a:rPr>
              <a:t> nosaka katra mēneša ienākumus (t.i., no ieņēmumiem atņem izdevumus):</a:t>
            </a:r>
          </a:p>
          <a:p>
            <a:pPr marL="342900" lvl="0" indent="-342900" algn="just">
              <a:spcAft>
                <a:spcPts val="0"/>
              </a:spcAft>
              <a:buFont typeface="+mj-lt"/>
              <a:buAutoNum type="arabicParenR"/>
              <a:tabLst>
                <a:tab pos="457200" algn="l"/>
              </a:tabLst>
            </a:pPr>
            <a:r>
              <a:rPr lang="lv-LV" sz="2400" dirty="0">
                <a:latin typeface="Times New Roman" panose="02020603050405020304" pitchFamily="18" charset="0"/>
                <a:ea typeface="Times New Roman" panose="02020603050405020304" pitchFamily="18" charset="0"/>
              </a:rPr>
              <a:t>janvāra ienākumi ir 370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 (570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 – 200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a:t>
            </a:r>
          </a:p>
          <a:p>
            <a:pPr marL="342900" lvl="0" indent="-342900" algn="just">
              <a:spcAft>
                <a:spcPts val="0"/>
              </a:spcAft>
              <a:buFont typeface="+mj-lt"/>
              <a:buAutoNum type="arabicParenR"/>
              <a:tabLst>
                <a:tab pos="457200" algn="l"/>
              </a:tabLst>
            </a:pPr>
            <a:r>
              <a:rPr lang="lv-LV" sz="2400" dirty="0">
                <a:latin typeface="Times New Roman" panose="02020603050405020304" pitchFamily="18" charset="0"/>
                <a:ea typeface="Times New Roman" panose="02020603050405020304" pitchFamily="18" charset="0"/>
              </a:rPr>
              <a:t>februārī ienākumu nav, bet ir zaudējumi 70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 (0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 – 70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a:t>
            </a:r>
          </a:p>
          <a:p>
            <a:pPr marL="342900" lvl="0" indent="-342900" algn="just">
              <a:spcAft>
                <a:spcPts val="0"/>
              </a:spcAft>
              <a:buFont typeface="+mj-lt"/>
              <a:buAutoNum type="arabicParenR"/>
              <a:tabLst>
                <a:tab pos="457200" algn="l"/>
              </a:tabLst>
            </a:pPr>
            <a:r>
              <a:rPr lang="lv-LV" sz="2400" dirty="0">
                <a:latin typeface="Times New Roman" panose="02020603050405020304" pitchFamily="18" charset="0"/>
                <a:ea typeface="Times New Roman" panose="02020603050405020304" pitchFamily="18" charset="0"/>
              </a:rPr>
              <a:t>marta ienākumi ir 150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 (200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 – 50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a:t>
            </a:r>
          </a:p>
          <a:p>
            <a:pPr indent="457200" algn="just">
              <a:spcAft>
                <a:spcPts val="0"/>
              </a:spcAft>
              <a:tabLst>
                <a:tab pos="457200" algn="l"/>
              </a:tabLst>
            </a:pPr>
            <a:r>
              <a:rPr lang="lv-LV" sz="2400" dirty="0">
                <a:latin typeface="Times New Roman" panose="02020603050405020304" pitchFamily="18" charset="0"/>
                <a:ea typeface="Times New Roman" panose="02020603050405020304" pitchFamily="18" charset="0"/>
              </a:rPr>
              <a:t>Obligātās iemaksas veic tikai par janvāri, jo </a:t>
            </a:r>
            <a:r>
              <a:rPr lang="lv-LV" sz="2400" dirty="0" err="1">
                <a:latin typeface="Times New Roman" panose="02020603050405020304" pitchFamily="18" charset="0"/>
                <a:ea typeface="Times New Roman" panose="02020603050405020304" pitchFamily="18" charset="0"/>
              </a:rPr>
              <a:t>pašnodarbinātā</a:t>
            </a:r>
            <a:r>
              <a:rPr lang="lv-LV" sz="2400" dirty="0">
                <a:latin typeface="Times New Roman" panose="02020603050405020304" pitchFamily="18" charset="0"/>
                <a:ea typeface="Times New Roman" panose="02020603050405020304" pitchFamily="18" charset="0"/>
              </a:rPr>
              <a:t> ienākumi no saimnieciskās darbības šajā mēnesī ir sasnieguši minimālo obligāto iemaksu objektu mēnesim, t.i., 370 </a:t>
            </a:r>
            <a:r>
              <a:rPr lang="lv-LV" sz="2400" dirty="0" err="1">
                <a:latin typeface="Times New Roman" panose="02020603050405020304" pitchFamily="18" charset="0"/>
                <a:ea typeface="Times New Roman" panose="02020603050405020304" pitchFamily="18" charset="0"/>
              </a:rPr>
              <a:t>euro</a:t>
            </a:r>
            <a:r>
              <a:rPr lang="lv-LV"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88001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047515"/>
              </p:ext>
            </p:extLst>
          </p:nvPr>
        </p:nvGraphicFramePr>
        <p:xfrm>
          <a:off x="1475656" y="764704"/>
          <a:ext cx="6336704" cy="4104461"/>
        </p:xfrm>
        <a:graphic>
          <a:graphicData uri="http://schemas.openxmlformats.org/drawingml/2006/table">
            <a:tbl>
              <a:tblPr>
                <a:tableStyleId>{5C22544A-7EE6-4342-B048-85BDC9FD1C3A}</a:tableStyleId>
              </a:tblPr>
              <a:tblGrid>
                <a:gridCol w="639891">
                  <a:extLst>
                    <a:ext uri="{9D8B030D-6E8A-4147-A177-3AD203B41FA5}">
                      <a16:colId xmlns:a16="http://schemas.microsoft.com/office/drawing/2014/main" val="3466655136"/>
                    </a:ext>
                  </a:extLst>
                </a:gridCol>
                <a:gridCol w="1680399">
                  <a:extLst>
                    <a:ext uri="{9D8B030D-6E8A-4147-A177-3AD203B41FA5}">
                      <a16:colId xmlns:a16="http://schemas.microsoft.com/office/drawing/2014/main" val="1815727026"/>
                    </a:ext>
                  </a:extLst>
                </a:gridCol>
                <a:gridCol w="1785680">
                  <a:extLst>
                    <a:ext uri="{9D8B030D-6E8A-4147-A177-3AD203B41FA5}">
                      <a16:colId xmlns:a16="http://schemas.microsoft.com/office/drawing/2014/main" val="839720998"/>
                    </a:ext>
                  </a:extLst>
                </a:gridCol>
                <a:gridCol w="2230734">
                  <a:extLst>
                    <a:ext uri="{9D8B030D-6E8A-4147-A177-3AD203B41FA5}">
                      <a16:colId xmlns:a16="http://schemas.microsoft.com/office/drawing/2014/main" val="1719283224"/>
                    </a:ext>
                  </a:extLst>
                </a:gridCol>
              </a:tblGrid>
              <a:tr h="1231337">
                <a:tc>
                  <a:txBody>
                    <a:bodyPr/>
                    <a:lstStyle/>
                    <a:p>
                      <a:pPr algn="ctr">
                        <a:spcAft>
                          <a:spcPts val="0"/>
                        </a:spcAft>
                      </a:pPr>
                      <a:r>
                        <a:rPr lang="lv-LV" sz="1200">
                          <a:effectLst/>
                        </a:rPr>
                        <a:t>Mēnesis</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200">
                          <a:effectLst/>
                        </a:rPr>
                        <a:t>Ienākumi mēnesī (euro) pēc saimnieciskās darbības ieņēmumu un izdevumu uzskaites žurnāla datiem</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200">
                          <a:effectLst/>
                        </a:rPr>
                        <a:t>Saimnieciskās darbības ienākumi (euro), skaitot no gada sākuma</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200">
                          <a:effectLst/>
                        </a:rPr>
                        <a:t>Obligāto iemaksu objekta minimālais apmērā (euro), no kura jāveic iemaksas</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883018411"/>
                  </a:ext>
                </a:extLst>
              </a:tr>
              <a:tr h="239427">
                <a:tc>
                  <a:txBody>
                    <a:bodyPr/>
                    <a:lstStyle/>
                    <a:p>
                      <a:pPr algn="ctr">
                        <a:spcAft>
                          <a:spcPts val="0"/>
                        </a:spcAft>
                      </a:pPr>
                      <a:r>
                        <a:rPr lang="lv-LV" sz="1400">
                          <a:effectLst/>
                        </a:rPr>
                        <a:t>I</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120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120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0</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850134569"/>
                  </a:ext>
                </a:extLst>
              </a:tr>
              <a:tr h="239427">
                <a:tc>
                  <a:txBody>
                    <a:bodyPr/>
                    <a:lstStyle/>
                    <a:p>
                      <a:pPr algn="ctr">
                        <a:spcAft>
                          <a:spcPts val="0"/>
                        </a:spcAft>
                      </a:pPr>
                      <a:r>
                        <a:rPr lang="lv-LV" sz="1400">
                          <a:effectLst/>
                        </a:rPr>
                        <a:t>II</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100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220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0</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399835953"/>
                  </a:ext>
                </a:extLst>
              </a:tr>
              <a:tr h="239427">
                <a:tc>
                  <a:txBody>
                    <a:bodyPr/>
                    <a:lstStyle/>
                    <a:p>
                      <a:pPr algn="ctr">
                        <a:spcAft>
                          <a:spcPts val="0"/>
                        </a:spcAft>
                      </a:pPr>
                      <a:r>
                        <a:rPr lang="lv-LV" sz="1400">
                          <a:effectLst/>
                        </a:rPr>
                        <a:t>III</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370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590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370</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603139911"/>
                  </a:ext>
                </a:extLst>
              </a:tr>
              <a:tr h="239427">
                <a:tc>
                  <a:txBody>
                    <a:bodyPr/>
                    <a:lstStyle/>
                    <a:p>
                      <a:pPr algn="ctr">
                        <a:spcAft>
                          <a:spcPts val="0"/>
                        </a:spcAft>
                      </a:pPr>
                      <a:r>
                        <a:rPr lang="lv-LV" sz="1400">
                          <a:effectLst/>
                        </a:rPr>
                        <a:t>IV</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370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960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370</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234734078"/>
                  </a:ext>
                </a:extLst>
              </a:tr>
              <a:tr h="239427">
                <a:tc>
                  <a:txBody>
                    <a:bodyPr/>
                    <a:lstStyle/>
                    <a:p>
                      <a:pPr algn="ctr">
                        <a:spcAft>
                          <a:spcPts val="0"/>
                        </a:spcAft>
                      </a:pPr>
                      <a:r>
                        <a:rPr lang="lv-LV" sz="1400">
                          <a:effectLst/>
                        </a:rPr>
                        <a:t>V</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dirty="0">
                          <a:effectLst/>
                        </a:rPr>
                        <a:t>-10</a:t>
                      </a:r>
                      <a:endParaRPr lang="lv-LV"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950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0</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422542854"/>
                  </a:ext>
                </a:extLst>
              </a:tr>
              <a:tr h="239427">
                <a:tc>
                  <a:txBody>
                    <a:bodyPr/>
                    <a:lstStyle/>
                    <a:p>
                      <a:pPr algn="ctr">
                        <a:spcAft>
                          <a:spcPts val="0"/>
                        </a:spcAft>
                      </a:pPr>
                      <a:r>
                        <a:rPr lang="lv-LV" sz="1400">
                          <a:effectLst/>
                        </a:rPr>
                        <a:t>VI</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600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1550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370</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3346550244"/>
                  </a:ext>
                </a:extLst>
              </a:tr>
              <a:tr h="239427">
                <a:tc>
                  <a:txBody>
                    <a:bodyPr/>
                    <a:lstStyle/>
                    <a:p>
                      <a:pPr algn="ctr">
                        <a:spcAft>
                          <a:spcPts val="0"/>
                        </a:spcAft>
                      </a:pPr>
                      <a:r>
                        <a:rPr lang="lv-LV" sz="1400">
                          <a:effectLst/>
                        </a:rPr>
                        <a:t>VII</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170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1720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0</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834377453"/>
                  </a:ext>
                </a:extLst>
              </a:tr>
              <a:tr h="239427">
                <a:tc>
                  <a:txBody>
                    <a:bodyPr/>
                    <a:lstStyle/>
                    <a:p>
                      <a:pPr algn="ctr">
                        <a:spcAft>
                          <a:spcPts val="0"/>
                        </a:spcAft>
                      </a:pPr>
                      <a:r>
                        <a:rPr lang="lv-LV" sz="1400">
                          <a:effectLst/>
                        </a:rPr>
                        <a:t>VIII</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dirty="0">
                          <a:effectLst/>
                        </a:rPr>
                        <a:t>840</a:t>
                      </a:r>
                      <a:endParaRPr lang="lv-LV"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dirty="0">
                          <a:effectLst/>
                        </a:rPr>
                        <a:t>2560</a:t>
                      </a:r>
                      <a:endParaRPr lang="lv-LV"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370</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018761269"/>
                  </a:ext>
                </a:extLst>
              </a:tr>
              <a:tr h="239427">
                <a:tc>
                  <a:txBody>
                    <a:bodyPr/>
                    <a:lstStyle/>
                    <a:p>
                      <a:pPr algn="ctr">
                        <a:spcAft>
                          <a:spcPts val="0"/>
                        </a:spcAft>
                      </a:pPr>
                      <a:r>
                        <a:rPr lang="lv-LV" sz="1400" dirty="0">
                          <a:solidFill>
                            <a:srgbClr val="C00000"/>
                          </a:solidFill>
                          <a:effectLst/>
                        </a:rPr>
                        <a:t>IX</a:t>
                      </a:r>
                      <a:endParaRPr lang="lv-LV" sz="1400"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dirty="0">
                          <a:solidFill>
                            <a:srgbClr val="C00000"/>
                          </a:solidFill>
                          <a:effectLst/>
                        </a:rPr>
                        <a:t>1890</a:t>
                      </a:r>
                      <a:endParaRPr lang="lv-LV" sz="1400"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dirty="0">
                          <a:solidFill>
                            <a:srgbClr val="C00000"/>
                          </a:solidFill>
                          <a:effectLst/>
                        </a:rPr>
                        <a:t>4450</a:t>
                      </a:r>
                      <a:endParaRPr lang="lv-LV" sz="1400"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dirty="0">
                          <a:solidFill>
                            <a:schemeClr val="tx1"/>
                          </a:solidFill>
                          <a:effectLst/>
                        </a:rPr>
                        <a:t>370</a:t>
                      </a:r>
                      <a:endParaRPr lang="lv-LV" sz="1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312068787"/>
                  </a:ext>
                </a:extLst>
              </a:tr>
              <a:tr h="239427">
                <a:tc>
                  <a:txBody>
                    <a:bodyPr/>
                    <a:lstStyle/>
                    <a:p>
                      <a:pPr algn="ctr">
                        <a:spcAft>
                          <a:spcPts val="0"/>
                        </a:spcAft>
                      </a:pPr>
                      <a:r>
                        <a:rPr lang="lv-LV" sz="1400">
                          <a:effectLst/>
                        </a:rPr>
                        <a:t>X</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dirty="0">
                          <a:effectLst/>
                        </a:rPr>
                        <a:t>-100</a:t>
                      </a:r>
                      <a:endParaRPr lang="lv-LV"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dirty="0">
                          <a:effectLst/>
                        </a:rPr>
                        <a:t>4350</a:t>
                      </a:r>
                      <a:endParaRPr lang="lv-LV" sz="14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370</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869931883"/>
                  </a:ext>
                </a:extLst>
              </a:tr>
              <a:tr h="239427">
                <a:tc>
                  <a:txBody>
                    <a:bodyPr/>
                    <a:lstStyle/>
                    <a:p>
                      <a:pPr algn="ctr">
                        <a:spcAft>
                          <a:spcPts val="0"/>
                        </a:spcAft>
                      </a:pPr>
                      <a:r>
                        <a:rPr lang="lv-LV" sz="1400">
                          <a:effectLst/>
                        </a:rPr>
                        <a:t>XI</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4350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370</a:t>
                      </a:r>
                      <a:endParaRPr lang="lv-LV" sz="140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340610065"/>
                  </a:ext>
                </a:extLst>
              </a:tr>
              <a:tr h="239427">
                <a:tc>
                  <a:txBody>
                    <a:bodyPr/>
                    <a:lstStyle/>
                    <a:p>
                      <a:pPr algn="ctr">
                        <a:spcAft>
                          <a:spcPts val="0"/>
                        </a:spcAft>
                      </a:pPr>
                      <a:r>
                        <a:rPr lang="lv-LV" sz="1400">
                          <a:effectLst/>
                        </a:rPr>
                        <a:t>XII</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80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a:effectLst/>
                        </a:rPr>
                        <a:t>4430</a:t>
                      </a:r>
                      <a:endParaRPr lang="lv-LV" sz="14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Aft>
                          <a:spcPts val="0"/>
                        </a:spcAft>
                      </a:pPr>
                      <a:r>
                        <a:rPr lang="lv-LV" sz="1400" dirty="0">
                          <a:effectLst/>
                        </a:rPr>
                        <a:t>370</a:t>
                      </a:r>
                      <a:endParaRPr lang="lv-LV" sz="14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332542177"/>
                  </a:ext>
                </a:extLst>
              </a:tr>
            </a:tbl>
          </a:graphicData>
        </a:graphic>
      </p:graphicFrame>
      <p:sp>
        <p:nvSpPr>
          <p:cNvPr id="8" name="Rectangle 7"/>
          <p:cNvSpPr/>
          <p:nvPr/>
        </p:nvSpPr>
        <p:spPr>
          <a:xfrm>
            <a:off x="827584" y="5013176"/>
            <a:ext cx="7776864" cy="1477328"/>
          </a:xfrm>
          <a:prstGeom prst="rect">
            <a:avLst/>
          </a:prstGeom>
        </p:spPr>
        <p:txBody>
          <a:bodyPr wrap="square">
            <a:spAutoFit/>
          </a:bodyPr>
          <a:lstStyle/>
          <a:p>
            <a:pPr indent="457200" algn="just">
              <a:spcAft>
                <a:spcPts val="0"/>
              </a:spcAft>
            </a:pPr>
            <a:r>
              <a:rPr lang="lv-LV" dirty="0">
                <a:latin typeface="Times New Roman" panose="02020603050405020304" pitchFamily="18" charset="0"/>
                <a:ea typeface="Times New Roman" panose="02020603050405020304" pitchFamily="18" charset="0"/>
              </a:rPr>
              <a:t>Tā kā septembrī </a:t>
            </a:r>
            <a:r>
              <a:rPr lang="lv-LV" dirty="0" err="1">
                <a:latin typeface="Times New Roman" panose="02020603050405020304" pitchFamily="18" charset="0"/>
                <a:ea typeface="Times New Roman" panose="02020603050405020304" pitchFamily="18" charset="0"/>
              </a:rPr>
              <a:t>pašnodarbinātā</a:t>
            </a:r>
            <a:r>
              <a:rPr lang="lv-LV" dirty="0">
                <a:latin typeface="Times New Roman" panose="02020603050405020304" pitchFamily="18" charset="0"/>
                <a:ea typeface="Times New Roman" panose="02020603050405020304" pitchFamily="18" charset="0"/>
              </a:rPr>
              <a:t> saimnieciskās darbības ienākumi, skaitot no gada sākuma, ir pārsnieguši obligāto iemaksu objekta gada minimālo apmēru, t.i., 4440 </a:t>
            </a:r>
            <a:r>
              <a:rPr lang="lv-LV" i="1" dirty="0" err="1">
                <a:latin typeface="Times New Roman" panose="02020603050405020304" pitchFamily="18" charset="0"/>
                <a:ea typeface="Times New Roman" panose="02020603050405020304" pitchFamily="18" charset="0"/>
              </a:rPr>
              <a:t>euro</a:t>
            </a:r>
            <a:r>
              <a:rPr lang="lv-LV" dirty="0">
                <a:latin typeface="Times New Roman" panose="02020603050405020304" pitchFamily="18" charset="0"/>
                <a:ea typeface="Times New Roman" panose="02020603050405020304" pitchFamily="18" charset="0"/>
              </a:rPr>
              <a:t>, obligātās iemaksas, vismaz no 370 </a:t>
            </a:r>
            <a:r>
              <a:rPr lang="lv-LV" i="1" dirty="0" err="1">
                <a:latin typeface="Times New Roman" panose="02020603050405020304" pitchFamily="18" charset="0"/>
                <a:ea typeface="Times New Roman" panose="02020603050405020304" pitchFamily="18" charset="0"/>
              </a:rPr>
              <a:t>euro</a:t>
            </a:r>
            <a:r>
              <a:rPr lang="lv-LV" dirty="0">
                <a:latin typeface="Times New Roman" panose="02020603050405020304" pitchFamily="18" charset="0"/>
                <a:ea typeface="Times New Roman" panose="02020603050405020304" pitchFamily="18" charset="0"/>
              </a:rPr>
              <a:t>, veic arī par oktobri, novembri un decembri, lai gan nevienā no šiem mēnešiem ienākumi nav sasnieguši obligāto iemaksu objektu – 370 </a:t>
            </a:r>
            <a:r>
              <a:rPr lang="lv-LV" i="1" dirty="0" err="1">
                <a:latin typeface="Times New Roman" panose="02020603050405020304" pitchFamily="18" charset="0"/>
                <a:ea typeface="Times New Roman" panose="02020603050405020304" pitchFamily="18" charset="0"/>
              </a:rPr>
              <a:t>euro</a:t>
            </a:r>
            <a:r>
              <a:rPr lang="lv-LV"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88565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irsraksts 1"/>
          <p:cNvSpPr>
            <a:spLocks noGrp="1"/>
          </p:cNvSpPr>
          <p:nvPr>
            <p:ph type="title"/>
          </p:nvPr>
        </p:nvSpPr>
        <p:spPr>
          <a:xfrm>
            <a:off x="683568" y="764704"/>
            <a:ext cx="8229600" cy="708025"/>
          </a:xfrm>
        </p:spPr>
        <p:txBody>
          <a:bodyPr>
            <a:normAutofit/>
          </a:bodyPr>
          <a:lstStyle/>
          <a:p>
            <a:pPr eaLnBrk="1" hangingPunct="1"/>
            <a:r>
              <a:rPr lang="lv-LV" altLang="lv-LV" sz="29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Nodokļa nomaksas kārtība</a:t>
            </a:r>
          </a:p>
        </p:txBody>
      </p:sp>
      <p:sp>
        <p:nvSpPr>
          <p:cNvPr id="3" name="Satura vietturis 2"/>
          <p:cNvSpPr>
            <a:spLocks noGrp="1"/>
          </p:cNvSpPr>
          <p:nvPr>
            <p:ph idx="1"/>
          </p:nvPr>
        </p:nvSpPr>
        <p:spPr>
          <a:xfrm>
            <a:off x="457200" y="1628775"/>
            <a:ext cx="8229600" cy="5184601"/>
          </a:xfrm>
        </p:spPr>
        <p:txBody>
          <a:bodyPr rtlCol="0">
            <a:normAutofit lnSpcReduction="10000"/>
          </a:bodyPr>
          <a:lstStyle/>
          <a:p>
            <a:pPr algn="just" eaLnBrk="1" fontAlgn="auto" hangingPunct="1">
              <a:spcAft>
                <a:spcPts val="0"/>
              </a:spcAft>
              <a:buFont typeface="Arial" pitchFamily="34" charset="0"/>
              <a:buChar char="•"/>
              <a:defRPr/>
            </a:pPr>
            <a:r>
              <a:rPr lang="lv-LV" sz="2600" dirty="0" smtClean="0">
                <a:latin typeface="Times New Roman" panose="02020603050405020304" pitchFamily="18" charset="0"/>
                <a:cs typeface="Times New Roman" panose="02020603050405020304" pitchFamily="18" charset="0"/>
              </a:rPr>
              <a:t>Iedzīvotāju ienākuma nodokli no saimnieciskās darbības ienākuma maksā atbilstoši gada ienākumu deklarācijai (GID) rezumējošā kārtībā;</a:t>
            </a:r>
          </a:p>
          <a:p>
            <a:pPr algn="just" eaLnBrk="1" fontAlgn="auto" hangingPunct="1">
              <a:spcAft>
                <a:spcPts val="0"/>
              </a:spcAft>
              <a:buFont typeface="Arial" pitchFamily="34" charset="0"/>
              <a:buChar char="•"/>
              <a:defRPr/>
            </a:pPr>
            <a:r>
              <a:rPr lang="lv-LV" sz="2600" dirty="0" smtClean="0">
                <a:latin typeface="Times New Roman" panose="02020603050405020304" pitchFamily="18" charset="0"/>
                <a:cs typeface="Times New Roman" panose="02020603050405020304" pitchFamily="18" charset="0"/>
              </a:rPr>
              <a:t>Taksācijas gada laikā tiek veikti nodokļa avansa maksājumi;</a:t>
            </a:r>
            <a:endParaRPr lang="lv-LV" sz="26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itchFamily="34" charset="0"/>
              <a:buChar char="•"/>
              <a:defRPr/>
            </a:pPr>
            <a:r>
              <a:rPr lang="lv-LV" sz="2600" dirty="0" smtClean="0">
                <a:latin typeface="Times New Roman" panose="02020603050405020304" pitchFamily="18" charset="0"/>
                <a:cs typeface="Times New Roman" panose="02020603050405020304" pitchFamily="18" charset="0"/>
              </a:rPr>
              <a:t>GID ir jāiesniedz VID ne vēlāk kā taksācijas gadam sekojošajā gadā </a:t>
            </a:r>
            <a:r>
              <a:rPr lang="lv-LV" sz="2600" b="1" dirty="0" smtClean="0">
                <a:latin typeface="Times New Roman" panose="02020603050405020304" pitchFamily="18" charset="0"/>
                <a:cs typeface="Times New Roman" panose="02020603050405020304" pitchFamily="18" charset="0"/>
              </a:rPr>
              <a:t>no 1.marta līdz 1.jūnijam</a:t>
            </a:r>
            <a:r>
              <a:rPr lang="lv-LV" sz="2600" dirty="0" smtClean="0">
                <a:latin typeface="Times New Roman" panose="02020603050405020304" pitchFamily="18" charset="0"/>
                <a:cs typeface="Times New Roman" panose="02020603050405020304" pitchFamily="18" charset="0"/>
              </a:rPr>
              <a:t>; </a:t>
            </a:r>
          </a:p>
          <a:p>
            <a:pPr algn="just" eaLnBrk="1" fontAlgn="auto" hangingPunct="1">
              <a:spcAft>
                <a:spcPts val="0"/>
              </a:spcAft>
              <a:buFont typeface="Arial" pitchFamily="34" charset="0"/>
              <a:buChar char="•"/>
              <a:defRPr/>
            </a:pPr>
            <a:r>
              <a:rPr lang="lv-LV" sz="2600" dirty="0" smtClean="0">
                <a:latin typeface="Times New Roman" panose="02020603050405020304" pitchFamily="18" charset="0"/>
                <a:cs typeface="Times New Roman" panose="02020603050405020304" pitchFamily="18" charset="0"/>
              </a:rPr>
              <a:t>Pēc GID aprēķinātā nodokļa summa jāiemaksā budžetā ne vēlāk kā līdz </a:t>
            </a:r>
            <a:r>
              <a:rPr lang="lv-LV" sz="2600" b="1" dirty="0" smtClean="0">
                <a:latin typeface="Times New Roman" panose="02020603050405020304" pitchFamily="18" charset="0"/>
                <a:cs typeface="Times New Roman" panose="02020603050405020304" pitchFamily="18" charset="0"/>
              </a:rPr>
              <a:t>16.jūnijam</a:t>
            </a:r>
            <a:r>
              <a:rPr lang="lv-LV" sz="2600" dirty="0" smtClean="0">
                <a:latin typeface="Times New Roman" panose="02020603050405020304" pitchFamily="18" charset="0"/>
                <a:cs typeface="Times New Roman" panose="02020603050405020304" pitchFamily="18" charset="0"/>
              </a:rPr>
              <a:t>, bet, ja aprēķinātā nodokļa summa pārsniedz </a:t>
            </a:r>
            <a:r>
              <a:rPr lang="lv-LV" sz="2600" b="1" dirty="0" smtClean="0">
                <a:latin typeface="Times New Roman" panose="02020603050405020304" pitchFamily="18" charset="0"/>
                <a:cs typeface="Times New Roman" panose="02020603050405020304" pitchFamily="18" charset="0"/>
              </a:rPr>
              <a:t>640 </a:t>
            </a:r>
            <a:r>
              <a:rPr lang="lv-LV" sz="2600" b="1" i="1" dirty="0" smtClean="0">
                <a:latin typeface="Times New Roman" panose="02020603050405020304" pitchFamily="18" charset="0"/>
                <a:cs typeface="Times New Roman" panose="02020603050405020304" pitchFamily="18" charset="0"/>
              </a:rPr>
              <a:t>euro</a:t>
            </a:r>
            <a:r>
              <a:rPr lang="lv-LV" sz="2600" dirty="0" smtClean="0">
                <a:latin typeface="Times New Roman" panose="02020603050405020304" pitchFamily="18" charset="0"/>
                <a:cs typeface="Times New Roman" panose="02020603050405020304" pitchFamily="18" charset="0"/>
              </a:rPr>
              <a:t>, maksātājs to var iemaksāt budžetā trijās reizēs –</a:t>
            </a:r>
            <a:r>
              <a:rPr lang="lv-LV" sz="2600" b="1" dirty="0" smtClean="0">
                <a:latin typeface="Times New Roman" panose="02020603050405020304" pitchFamily="18" charset="0"/>
                <a:cs typeface="Times New Roman" panose="02020603050405020304" pitchFamily="18" charset="0"/>
              </a:rPr>
              <a:t>līdz 16.jūnijam, 16.jūlijam, 16.augustam</a:t>
            </a:r>
            <a:r>
              <a:rPr lang="lv-LV" sz="2600" b="1" i="1" dirty="0" smtClean="0">
                <a:latin typeface="Times New Roman" panose="02020603050405020304" pitchFamily="18" charset="0"/>
                <a:cs typeface="Times New Roman" panose="02020603050405020304" pitchFamily="18" charset="0"/>
              </a:rPr>
              <a:t>, katru reizi iemaksājot</a:t>
            </a:r>
            <a:r>
              <a:rPr lang="lv-LV" sz="2600" dirty="0" smtClean="0">
                <a:latin typeface="Times New Roman" panose="02020603050405020304" pitchFamily="18" charset="0"/>
                <a:cs typeface="Times New Roman" panose="02020603050405020304" pitchFamily="18" charset="0"/>
              </a:rPr>
              <a:t> </a:t>
            </a:r>
            <a:r>
              <a:rPr lang="lv-LV" sz="2600" b="1" i="1" dirty="0" smtClean="0">
                <a:latin typeface="Times New Roman" panose="02020603050405020304" pitchFamily="18" charset="0"/>
                <a:cs typeface="Times New Roman" panose="02020603050405020304" pitchFamily="18" charset="0"/>
              </a:rPr>
              <a:t>trešo daļu no kopējās nodokļa summas.</a:t>
            </a:r>
            <a:endParaRPr lang="lv-LV" sz="2600"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itchFamily="34" charset="0"/>
              <a:buChar char="•"/>
              <a:defRPr/>
            </a:pPr>
            <a:endParaRPr lang="lv-LV" dirty="0" smtClean="0">
              <a:effectLst>
                <a:outerShdw blurRad="38100" dist="38100" dir="2700000" algn="tl">
                  <a:srgbClr val="000000">
                    <a:alpha val="43137"/>
                  </a:srgbClr>
                </a:outerShdw>
              </a:effectLst>
            </a:endParaRPr>
          </a:p>
        </p:txBody>
      </p:sp>
      <p:sp>
        <p:nvSpPr>
          <p:cNvPr id="4" name="Slaida numura vietturis 3"/>
          <p:cNvSpPr>
            <a:spLocks noGrp="1"/>
          </p:cNvSpPr>
          <p:nvPr>
            <p:ph type="sldNum" sz="quarter" idx="12"/>
          </p:nvPr>
        </p:nvSpPr>
        <p:spPr/>
        <p:txBody>
          <a:bodyPr/>
          <a:lstStyle/>
          <a:p>
            <a:pPr>
              <a:defRPr/>
            </a:pPr>
            <a:fld id="{DB956372-17F3-459B-9679-68D6299EE0C1}" type="slidenum">
              <a:rPr lang="lv-LV">
                <a:effectLst>
                  <a:outerShdw blurRad="38100" dist="38100" dir="2700000" algn="tl">
                    <a:srgbClr val="000000">
                      <a:alpha val="43137"/>
                    </a:srgbClr>
                  </a:outerShdw>
                </a:effectLst>
              </a:rPr>
              <a:pPr>
                <a:defRPr/>
              </a:pPr>
              <a:t>47</a:t>
            </a:fld>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0735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Virsraksts 1"/>
          <p:cNvSpPr>
            <a:spLocks noGrp="1"/>
          </p:cNvSpPr>
          <p:nvPr>
            <p:ph type="title"/>
          </p:nvPr>
        </p:nvSpPr>
        <p:spPr>
          <a:xfrm>
            <a:off x="457200" y="704850"/>
            <a:ext cx="8229600" cy="708025"/>
          </a:xfrm>
        </p:spPr>
        <p:txBody>
          <a:bodyPr>
            <a:normAutofit/>
          </a:bodyPr>
          <a:lstStyle/>
          <a:p>
            <a:pPr eaLnBrk="1" hangingPunct="1"/>
            <a:r>
              <a:rPr lang="lv-LV" altLang="lv-LV" sz="29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Avansa maksājumi</a:t>
            </a:r>
          </a:p>
        </p:txBody>
      </p:sp>
      <p:sp>
        <p:nvSpPr>
          <p:cNvPr id="3" name="Satura vietturis 2"/>
          <p:cNvSpPr>
            <a:spLocks noGrp="1"/>
          </p:cNvSpPr>
          <p:nvPr>
            <p:ph idx="1"/>
          </p:nvPr>
        </p:nvSpPr>
        <p:spPr>
          <a:xfrm>
            <a:off x="457200" y="1628775"/>
            <a:ext cx="8229600" cy="4497388"/>
          </a:xfrm>
        </p:spPr>
        <p:txBody>
          <a:bodyPr rtlCol="0">
            <a:normAutofit lnSpcReduction="10000"/>
          </a:bodyPr>
          <a:lstStyle/>
          <a:p>
            <a:pPr algn="just" eaLnBrk="1" fontAlgn="auto" hangingPunct="1">
              <a:spcAft>
                <a:spcPts val="0"/>
              </a:spcAft>
              <a:buFont typeface="Arial" pitchFamily="34" charset="0"/>
              <a:buChar char="•"/>
              <a:defRPr/>
            </a:pPr>
            <a:r>
              <a:rPr lang="lv-LV" sz="2600" dirty="0" smtClean="0">
                <a:latin typeface="Times New Roman" panose="02020603050405020304" pitchFamily="18" charset="0"/>
                <a:cs typeface="Times New Roman" panose="02020603050405020304" pitchFamily="18" charset="0"/>
              </a:rPr>
              <a:t>Pirmajā darbības gadā</a:t>
            </a:r>
            <a:r>
              <a:rPr lang="lv-LV" sz="2600" b="1" dirty="0" smtClean="0">
                <a:latin typeface="Times New Roman" panose="02020603050405020304" pitchFamily="18" charset="0"/>
                <a:cs typeface="Times New Roman" panose="02020603050405020304" pitchFamily="18" charset="0"/>
              </a:rPr>
              <a:t> </a:t>
            </a:r>
            <a:r>
              <a:rPr lang="lv-LV" sz="2600" dirty="0" smtClean="0">
                <a:latin typeface="Times New Roman" panose="02020603050405020304" pitchFamily="18" charset="0"/>
                <a:cs typeface="Times New Roman" panose="02020603050405020304" pitchFamily="18" charset="0"/>
              </a:rPr>
              <a:t>avansa maksājumus var neveikt, bet sākot ar otro darbības gadu ienākuma nodokļa avansa maksājumi ir obligāti;</a:t>
            </a:r>
          </a:p>
          <a:p>
            <a:pPr algn="just" eaLnBrk="1" fontAlgn="auto" hangingPunct="1">
              <a:spcAft>
                <a:spcPts val="0"/>
              </a:spcAft>
              <a:buFont typeface="Arial" pitchFamily="34" charset="0"/>
              <a:buChar char="•"/>
              <a:defRPr/>
            </a:pPr>
            <a:r>
              <a:rPr lang="lv-LV" sz="2600" dirty="0" smtClean="0">
                <a:latin typeface="Times New Roman" panose="02020603050405020304" pitchFamily="18" charset="0"/>
                <a:cs typeface="Times New Roman" panose="02020603050405020304" pitchFamily="18" charset="0"/>
              </a:rPr>
              <a:t>Avansa maksājuma aprēķins ir jāiesniedz reizē ar gada ienākumu deklarāciju, bet ne vēlāk kā līdz </a:t>
            </a:r>
            <a:r>
              <a:rPr lang="lv-LV" sz="2600" b="1" dirty="0" smtClean="0">
                <a:latin typeface="Times New Roman" panose="02020603050405020304" pitchFamily="18" charset="0"/>
                <a:cs typeface="Times New Roman" panose="02020603050405020304" pitchFamily="18" charset="0"/>
              </a:rPr>
              <a:t>1. jūnijam</a:t>
            </a:r>
            <a:r>
              <a:rPr lang="lv-LV" sz="2600" dirty="0" smtClean="0">
                <a:latin typeface="Times New Roman" panose="02020603050405020304" pitchFamily="18" charset="0"/>
                <a:cs typeface="Times New Roman" panose="02020603050405020304" pitchFamily="18" charset="0"/>
              </a:rPr>
              <a:t>;</a:t>
            </a:r>
          </a:p>
          <a:p>
            <a:pPr algn="just" eaLnBrk="1" fontAlgn="auto" hangingPunct="1">
              <a:spcAft>
                <a:spcPts val="0"/>
              </a:spcAft>
              <a:buFont typeface="Arial" pitchFamily="34" charset="0"/>
              <a:buChar char="•"/>
              <a:defRPr/>
            </a:pPr>
            <a:r>
              <a:rPr lang="lv-LV" sz="2600" dirty="0" smtClean="0">
                <a:latin typeface="Times New Roman" panose="02020603050405020304" pitchFamily="18" charset="0"/>
                <a:cs typeface="Times New Roman" panose="02020603050405020304" pitchFamily="18" charset="0"/>
              </a:rPr>
              <a:t>Ja izvēlas veikt avansa maksājumus jau pirmajā darbības gadā, tad avansa maksājuma aprēķins ir jāiesniedz mēnesi pēc saimnieciskās darbības uzsākšanas;</a:t>
            </a:r>
          </a:p>
          <a:p>
            <a:pPr algn="just" eaLnBrk="1" fontAlgn="auto" hangingPunct="1">
              <a:spcAft>
                <a:spcPts val="0"/>
              </a:spcAft>
              <a:buFont typeface="Arial" pitchFamily="34" charset="0"/>
              <a:buChar char="•"/>
              <a:defRPr/>
            </a:pPr>
            <a:r>
              <a:rPr lang="lv-LV" sz="2600" dirty="0" smtClean="0">
                <a:latin typeface="Times New Roman" panose="02020603050405020304" pitchFamily="18" charset="0"/>
                <a:cs typeface="Times New Roman" panose="02020603050405020304" pitchFamily="18" charset="0"/>
              </a:rPr>
              <a:t>Avansa maksājumu aprēķina, pamatojoties uz iepriekšējā gada saimnieciskās darbības apliekamo ienākumu vai  paša maksātāja prognozēto taksācijas gada ienākumu.</a:t>
            </a:r>
          </a:p>
          <a:p>
            <a:pPr algn="just" eaLnBrk="1" fontAlgn="auto" hangingPunct="1">
              <a:spcAft>
                <a:spcPts val="0"/>
              </a:spcAft>
              <a:buFont typeface="Arial" pitchFamily="34" charset="0"/>
              <a:buChar char="•"/>
              <a:defRPr/>
            </a:pPr>
            <a:endParaRPr lang="lv-LV"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2"/>
          </p:nvPr>
        </p:nvSpPr>
        <p:spPr/>
        <p:txBody>
          <a:bodyPr/>
          <a:lstStyle/>
          <a:p>
            <a:pPr>
              <a:defRPr/>
            </a:pPr>
            <a:fld id="{0E93EE49-DF31-4EB8-8DE9-7027014535D5}" type="slidenum">
              <a:rPr lang="lv-LV">
                <a:effectLst>
                  <a:outerShdw blurRad="38100" dist="38100" dir="2700000" algn="tl">
                    <a:srgbClr val="000000">
                      <a:alpha val="43137"/>
                    </a:srgbClr>
                  </a:outerShdw>
                </a:effectLst>
              </a:rPr>
              <a:pPr>
                <a:defRPr/>
              </a:pPr>
              <a:t>48</a:t>
            </a:fld>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6164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irsraksts 1"/>
          <p:cNvSpPr>
            <a:spLocks noGrp="1"/>
          </p:cNvSpPr>
          <p:nvPr>
            <p:ph type="title"/>
          </p:nvPr>
        </p:nvSpPr>
        <p:spPr>
          <a:xfrm>
            <a:off x="457200" y="704850"/>
            <a:ext cx="8229600" cy="708025"/>
          </a:xfrm>
        </p:spPr>
        <p:txBody>
          <a:bodyPr>
            <a:normAutofit/>
          </a:bodyPr>
          <a:lstStyle/>
          <a:p>
            <a:pPr eaLnBrk="1" hangingPunct="1"/>
            <a:r>
              <a:rPr lang="lv-LV" altLang="lv-LV" sz="2900" b="1" dirty="0" smtClean="0">
                <a:solidFill>
                  <a:schemeClr val="accent1">
                    <a:lumMod val="75000"/>
                  </a:schemeClr>
                </a:solidFill>
                <a:latin typeface="Times New Roman" panose="02020603050405020304" pitchFamily="18" charset="0"/>
                <a:cs typeface="Times New Roman" panose="02020603050405020304" pitchFamily="18" charset="0"/>
              </a:rPr>
              <a:t>Avansa maksājumu veikšanas termiņi</a:t>
            </a:r>
          </a:p>
        </p:txBody>
      </p:sp>
      <p:sp>
        <p:nvSpPr>
          <p:cNvPr id="12291" name="Satura vietturis 2"/>
          <p:cNvSpPr>
            <a:spLocks noGrp="1"/>
          </p:cNvSpPr>
          <p:nvPr>
            <p:ph idx="1"/>
          </p:nvPr>
        </p:nvSpPr>
        <p:spPr>
          <a:xfrm>
            <a:off x="457200" y="1557338"/>
            <a:ext cx="7931224" cy="4895850"/>
          </a:xfrm>
        </p:spPr>
        <p:txBody>
          <a:bodyPr>
            <a:noAutofit/>
          </a:bodyPr>
          <a:lstStyle/>
          <a:p>
            <a:pPr marL="0" indent="0" algn="just" eaLnBrk="1" hangingPunct="1">
              <a:buNone/>
            </a:pPr>
            <a:r>
              <a:rPr lang="lv-LV" altLang="lv-LV" sz="2800" dirty="0" smtClean="0">
                <a:latin typeface="Times New Roman" panose="02020603050405020304" pitchFamily="18" charset="0"/>
                <a:cs typeface="Times New Roman" panose="02020603050405020304" pitchFamily="18" charset="0"/>
              </a:rPr>
              <a:t>Avansa maksājumi jāveic šādos termiņos:</a:t>
            </a:r>
          </a:p>
          <a:p>
            <a:pPr lvl="1" algn="just">
              <a:buFont typeface="Wingdings" pitchFamily="2" charset="2"/>
              <a:buChar char="Ø"/>
            </a:pPr>
            <a:r>
              <a:rPr lang="lv-LV" altLang="lv-LV" sz="2800" dirty="0" smtClean="0">
                <a:latin typeface="Times New Roman" panose="02020603050405020304" pitchFamily="18" charset="0"/>
                <a:cs typeface="Times New Roman" panose="02020603050405020304" pitchFamily="18" charset="0"/>
              </a:rPr>
              <a:t>ne vēlāk kā </a:t>
            </a:r>
            <a:r>
              <a:rPr lang="lv-LV" altLang="lv-LV" sz="2800" b="1" dirty="0" smtClean="0">
                <a:latin typeface="Times New Roman" panose="02020603050405020304" pitchFamily="18" charset="0"/>
                <a:cs typeface="Times New Roman" panose="02020603050405020304" pitchFamily="18" charset="0"/>
              </a:rPr>
              <a:t>15.martā, 15.jūnijā, 15.augustā, 15.novembrī</a:t>
            </a:r>
            <a:r>
              <a:rPr lang="lv-LV" altLang="lv-LV" sz="2800" dirty="0" smtClean="0">
                <a:latin typeface="Times New Roman" panose="02020603050405020304" pitchFamily="18" charset="0"/>
                <a:cs typeface="Times New Roman" panose="02020603050405020304" pitchFamily="18" charset="0"/>
              </a:rPr>
              <a:t> </a:t>
            </a:r>
            <a:r>
              <a:rPr lang="lv-LV" altLang="lv-LV" sz="2800" i="1" dirty="0" smtClean="0">
                <a:latin typeface="Times New Roman" panose="02020603050405020304" pitchFamily="18" charset="0"/>
                <a:cs typeface="Times New Roman" panose="02020603050405020304" pitchFamily="18" charset="0"/>
              </a:rPr>
              <a:t>(15.martā jāiemaksā ceturtā daļa no iepriekšējā gada kopējās avansa summas, bet 15.jūnijā, 15.augustā un 15.novembrī jāiemaksā viena trešā daļa no konkrētajam gadam noteiktā avansa maksājuma un pirmajā ceturksnī veicamā avansa maksājuma starpības). </a:t>
            </a:r>
            <a:endParaRPr lang="lv-LV" altLang="lv-LV" sz="2800" dirty="0" smtClean="0">
              <a:latin typeface="Times New Roman" panose="02020603050405020304" pitchFamily="18" charset="0"/>
              <a:cs typeface="Times New Roman" panose="02020603050405020304" pitchFamily="18" charset="0"/>
            </a:endParaRPr>
          </a:p>
          <a:p>
            <a:pPr marL="0" indent="0" algn="just" eaLnBrk="1" hangingPunct="1">
              <a:buNone/>
            </a:pPr>
            <a:endParaRPr lang="lv-LV" altLang="lv-LV"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2"/>
          </p:nvPr>
        </p:nvSpPr>
        <p:spPr/>
        <p:txBody>
          <a:bodyPr/>
          <a:lstStyle/>
          <a:p>
            <a:pPr>
              <a:defRPr/>
            </a:pPr>
            <a:fld id="{54F7167A-39CC-45DF-A576-DCD23C060DFD}" type="slidenum">
              <a:rPr lang="lv-LV"/>
              <a:pPr>
                <a:defRPr/>
              </a:pPr>
              <a:t>49</a:t>
            </a:fld>
            <a:endParaRPr lang="lv-LV"/>
          </a:p>
        </p:txBody>
      </p:sp>
    </p:spTree>
    <p:extLst>
      <p:ext uri="{BB962C8B-B14F-4D97-AF65-F5344CB8AC3E}">
        <p14:creationId xmlns:p14="http://schemas.microsoft.com/office/powerpoint/2010/main" val="678525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32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268760"/>
            <a:ext cx="8077200" cy="5112567"/>
          </a:xfrm>
        </p:spPr>
        <p:txBody>
          <a:bodyPr>
            <a:normAutofit fontScale="92500" lnSpcReduction="20000"/>
          </a:bodyPr>
          <a:lstStyle/>
          <a:p>
            <a:pPr marL="0" indent="0" algn="just">
              <a:buNone/>
            </a:pPr>
            <a:r>
              <a:rPr lang="lv-LV" alt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lv-LV" altLang="lv-LV" sz="2600" b="1" dirty="0" smtClean="0">
                <a:solidFill>
                  <a:schemeClr val="accent5">
                    <a:lumMod val="75000"/>
                  </a:schemeClr>
                </a:solidFill>
                <a:latin typeface="Times New Roman" panose="02020603050405020304" pitchFamily="18" charset="0"/>
                <a:cs typeface="Times New Roman" panose="02020603050405020304" pitchFamily="18" charset="0"/>
              </a:rPr>
              <a:t>Prasības:</a:t>
            </a:r>
            <a:r>
              <a:rPr lang="lv-LV" altLang="lv-LV" sz="26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1" algn="just">
              <a:lnSpc>
                <a:spcPct val="80000"/>
              </a:lnSpc>
              <a:buClr>
                <a:srgbClr val="C00000"/>
              </a:buClr>
              <a:buFont typeface="Arial" panose="020B0604020202020204" pitchFamily="34" charset="0"/>
              <a:buChar char="•"/>
            </a:pPr>
            <a:r>
              <a:rPr lang="lv-LV" altLang="lv-LV" sz="2000" b="1" dirty="0" smtClean="0">
                <a:solidFill>
                  <a:srgbClr val="C00000"/>
                </a:solidFill>
                <a:latin typeface="Times New Roman" panose="02020603050405020304" pitchFamily="18" charset="0"/>
                <a:cs typeface="Times New Roman" panose="02020603050405020304" pitchFamily="18" charset="0"/>
              </a:rPr>
              <a:t>Katram</a:t>
            </a:r>
            <a:r>
              <a:rPr lang="lv-LV" altLang="lv-LV" sz="2000" dirty="0" smtClean="0">
                <a:latin typeface="Times New Roman" panose="02020603050405020304" pitchFamily="18" charset="0"/>
                <a:cs typeface="Times New Roman" panose="02020603050405020304" pitchFamily="18" charset="0"/>
              </a:rPr>
              <a:t> </a:t>
            </a:r>
            <a:r>
              <a:rPr lang="lv-LV" altLang="lv-LV" sz="2000" dirty="0">
                <a:latin typeface="Times New Roman" panose="02020603050405020304" pitchFamily="18" charset="0"/>
                <a:cs typeface="Times New Roman" panose="02020603050405020304" pitchFamily="18" charset="0"/>
              </a:rPr>
              <a:t>taksācijas </a:t>
            </a:r>
            <a:r>
              <a:rPr lang="lv-LV" altLang="lv-LV" sz="2000" b="1" dirty="0">
                <a:solidFill>
                  <a:srgbClr val="C00000"/>
                </a:solidFill>
                <a:latin typeface="Times New Roman" panose="02020603050405020304" pitchFamily="18" charset="0"/>
                <a:cs typeface="Times New Roman" panose="02020603050405020304" pitchFamily="18" charset="0"/>
              </a:rPr>
              <a:t>gadam</a:t>
            </a:r>
            <a:r>
              <a:rPr lang="lv-LV" altLang="lv-LV" sz="2000" dirty="0">
                <a:latin typeface="Times New Roman" panose="02020603050405020304" pitchFamily="18" charset="0"/>
                <a:cs typeface="Times New Roman" panose="02020603050405020304" pitchFamily="18" charset="0"/>
              </a:rPr>
              <a:t> iekārto </a:t>
            </a:r>
            <a:r>
              <a:rPr lang="lv-LV" altLang="lv-LV" sz="2000" b="1" dirty="0">
                <a:solidFill>
                  <a:srgbClr val="C00000"/>
                </a:solidFill>
                <a:latin typeface="Times New Roman" panose="02020603050405020304" pitchFamily="18" charset="0"/>
                <a:cs typeface="Times New Roman" panose="02020603050405020304" pitchFamily="18" charset="0"/>
              </a:rPr>
              <a:t>jaunu </a:t>
            </a:r>
            <a:r>
              <a:rPr lang="lv-LV" altLang="lv-LV" sz="2000" b="1" dirty="0" smtClean="0">
                <a:solidFill>
                  <a:srgbClr val="C00000"/>
                </a:solidFill>
                <a:latin typeface="Times New Roman" panose="02020603050405020304" pitchFamily="18" charset="0"/>
                <a:cs typeface="Times New Roman" panose="02020603050405020304" pitchFamily="18" charset="0"/>
              </a:rPr>
              <a:t>žurnālu.</a:t>
            </a:r>
          </a:p>
          <a:p>
            <a:pPr lvl="1" algn="just">
              <a:lnSpc>
                <a:spcPct val="80000"/>
              </a:lnSpc>
              <a:buClr>
                <a:srgbClr val="C00000"/>
              </a:buClr>
              <a:buFont typeface="Arial" panose="020B0604020202020204" pitchFamily="34" charset="0"/>
              <a:buChar char="•"/>
            </a:pPr>
            <a:endParaRPr lang="lv-LV" altLang="lv-LV" sz="2000" b="1" dirty="0" smtClean="0">
              <a:solidFill>
                <a:srgbClr val="C00000"/>
              </a:solidFill>
              <a:latin typeface="Times New Roman" panose="02020603050405020304" pitchFamily="18" charset="0"/>
              <a:cs typeface="Times New Roman" panose="02020603050405020304" pitchFamily="18" charset="0"/>
            </a:endParaRPr>
          </a:p>
          <a:p>
            <a:pPr lvl="1" algn="just">
              <a:lnSpc>
                <a:spcPct val="80000"/>
              </a:lnSpc>
              <a:buClr>
                <a:srgbClr val="C00000"/>
              </a:buClr>
              <a:buFont typeface="Arial" panose="020B0604020202020204" pitchFamily="34" charset="0"/>
              <a:buChar char="•"/>
            </a:pPr>
            <a:r>
              <a:rPr lang="lv-LV" sz="2000" dirty="0" smtClean="0">
                <a:latin typeface="Times New Roman" panose="02020603050405020304" pitchFamily="18" charset="0"/>
                <a:cs typeface="Times New Roman" panose="02020603050405020304" pitchFamily="18" charset="0"/>
              </a:rPr>
              <a:t>Žurnāla ( </a:t>
            </a:r>
            <a:r>
              <a:rPr lang="lv-LV" sz="2000" dirty="0">
                <a:latin typeface="Times New Roman" panose="02020603050405020304" pitchFamily="18" charset="0"/>
                <a:cs typeface="Times New Roman" panose="02020603050405020304" pitchFamily="18" charset="0"/>
              </a:rPr>
              <a:t>papīra reģistra </a:t>
            </a:r>
            <a:r>
              <a:rPr lang="lv-LV" sz="2000" dirty="0" smtClean="0">
                <a:latin typeface="Times New Roman" panose="02020603050405020304" pitchFamily="18" charset="0"/>
                <a:cs typeface="Times New Roman" panose="02020603050405020304" pitchFamily="18" charset="0"/>
              </a:rPr>
              <a:t>veidā) </a:t>
            </a:r>
            <a:r>
              <a:rPr lang="lv-LV" sz="2000" b="1" dirty="0" smtClean="0">
                <a:solidFill>
                  <a:srgbClr val="C00000"/>
                </a:solidFill>
                <a:latin typeface="Times New Roman" panose="02020603050405020304" pitchFamily="18" charset="0"/>
                <a:cs typeface="Times New Roman" panose="02020603050405020304" pitchFamily="18" charset="0"/>
              </a:rPr>
              <a:t>lapas </a:t>
            </a:r>
            <a:r>
              <a:rPr lang="lv-LV" sz="2000" b="1" dirty="0">
                <a:solidFill>
                  <a:srgbClr val="C00000"/>
                </a:solidFill>
                <a:latin typeface="Times New Roman" panose="02020603050405020304" pitchFamily="18" charset="0"/>
                <a:cs typeface="Times New Roman" panose="02020603050405020304" pitchFamily="18" charset="0"/>
              </a:rPr>
              <a:t>numurē </a:t>
            </a:r>
            <a:r>
              <a:rPr lang="lv-LV" sz="2000" dirty="0">
                <a:latin typeface="Times New Roman" panose="02020603050405020304" pitchFamily="18" charset="0"/>
                <a:cs typeface="Times New Roman" panose="02020603050405020304" pitchFamily="18" charset="0"/>
              </a:rPr>
              <a:t>no pārskata (taksācijas) gada sākuma augošā secībā, </a:t>
            </a:r>
            <a:r>
              <a:rPr lang="lv-LV" sz="2000" b="1" dirty="0" err="1">
                <a:solidFill>
                  <a:srgbClr val="C00000"/>
                </a:solidFill>
                <a:latin typeface="Times New Roman" panose="02020603050405020304" pitchFamily="18" charset="0"/>
                <a:cs typeface="Times New Roman" panose="02020603050405020304" pitchFamily="18" charset="0"/>
              </a:rPr>
              <a:t>caurauklo</a:t>
            </a:r>
            <a:r>
              <a:rPr lang="lv-LV" sz="2000" dirty="0">
                <a:latin typeface="Times New Roman" panose="02020603050405020304" pitchFamily="18" charset="0"/>
                <a:cs typeface="Times New Roman" panose="02020603050405020304" pitchFamily="18" charset="0"/>
              </a:rPr>
              <a:t>, pēdējā lapā norāda lapu skaitu un apliecina ar personas parakstu un </a:t>
            </a:r>
            <a:r>
              <a:rPr lang="lv-LV" sz="2000" dirty="0" smtClean="0">
                <a:latin typeface="Times New Roman" panose="02020603050405020304" pitchFamily="18" charset="0"/>
                <a:cs typeface="Times New Roman" panose="02020603050405020304" pitchFamily="18" charset="0"/>
              </a:rPr>
              <a:t>zīmogu ( </a:t>
            </a:r>
            <a:r>
              <a:rPr lang="lv-LV" sz="2000" dirty="0">
                <a:latin typeface="Times New Roman" panose="02020603050405020304" pitchFamily="18" charset="0"/>
                <a:cs typeface="Times New Roman" panose="02020603050405020304" pitchFamily="18" charset="0"/>
              </a:rPr>
              <a:t>ja tāds </a:t>
            </a:r>
            <a:r>
              <a:rPr lang="lv-LV" sz="2000" dirty="0" smtClean="0">
                <a:latin typeface="Times New Roman" panose="02020603050405020304" pitchFamily="18" charset="0"/>
                <a:cs typeface="Times New Roman" panose="02020603050405020304" pitchFamily="18" charset="0"/>
              </a:rPr>
              <a:t>ir).</a:t>
            </a:r>
          </a:p>
          <a:p>
            <a:pPr lvl="1" algn="just">
              <a:lnSpc>
                <a:spcPct val="80000"/>
              </a:lnSpc>
              <a:buClr>
                <a:srgbClr val="C00000"/>
              </a:buClr>
              <a:buFont typeface="Arial" panose="020B0604020202020204" pitchFamily="34" charset="0"/>
              <a:buChar char="•"/>
            </a:pPr>
            <a:endParaRPr lang="lv-LV" altLang="lv-LV" sz="2000" dirty="0">
              <a:latin typeface="Times New Roman" panose="02020603050405020304" pitchFamily="18" charset="0"/>
              <a:cs typeface="Times New Roman" panose="02020603050405020304" pitchFamily="18" charset="0"/>
            </a:endParaRPr>
          </a:p>
          <a:p>
            <a:pPr lvl="1" algn="just">
              <a:lnSpc>
                <a:spcPct val="80000"/>
              </a:lnSpc>
              <a:buClr>
                <a:srgbClr val="C00000"/>
              </a:buClr>
              <a:buFont typeface="Arial" panose="020B0604020202020204" pitchFamily="34" charset="0"/>
              <a:buChar char="•"/>
            </a:pPr>
            <a:r>
              <a:rPr lang="lv-LV" altLang="lv-LV" sz="2000" dirty="0">
                <a:latin typeface="Times New Roman" panose="02020603050405020304" pitchFamily="18" charset="0"/>
                <a:cs typeface="Times New Roman" panose="02020603050405020304" pitchFamily="18" charset="0"/>
              </a:rPr>
              <a:t>Ierakstus par </a:t>
            </a:r>
            <a:r>
              <a:rPr lang="lv-LV" altLang="lv-LV" sz="2000" b="1" dirty="0">
                <a:solidFill>
                  <a:srgbClr val="C00000"/>
                </a:solidFill>
                <a:latin typeface="Times New Roman" panose="02020603050405020304" pitchFamily="18" charset="0"/>
                <a:cs typeface="Times New Roman" panose="02020603050405020304" pitchFamily="18" charset="0"/>
              </a:rPr>
              <a:t>katru mēnesi</a:t>
            </a:r>
            <a:r>
              <a:rPr lang="lv-LV" altLang="lv-LV" sz="2000" dirty="0">
                <a:latin typeface="Times New Roman" panose="02020603050405020304" pitchFamily="18" charset="0"/>
                <a:cs typeface="Times New Roman" panose="02020603050405020304" pitchFamily="18" charset="0"/>
              </a:rPr>
              <a:t> veic </a:t>
            </a:r>
            <a:r>
              <a:rPr lang="lv-LV" altLang="lv-LV" sz="2000" b="1" dirty="0">
                <a:solidFill>
                  <a:srgbClr val="C00000"/>
                </a:solidFill>
                <a:latin typeface="Times New Roman" panose="02020603050405020304" pitchFamily="18" charset="0"/>
                <a:cs typeface="Times New Roman" panose="02020603050405020304" pitchFamily="18" charset="0"/>
              </a:rPr>
              <a:t>jaunā</a:t>
            </a:r>
            <a:r>
              <a:rPr lang="lv-LV" altLang="lv-LV" sz="2000" dirty="0">
                <a:latin typeface="Times New Roman" panose="02020603050405020304" pitchFamily="18" charset="0"/>
                <a:cs typeface="Times New Roman" panose="02020603050405020304" pitchFamily="18" charset="0"/>
              </a:rPr>
              <a:t> žurnāla </a:t>
            </a:r>
            <a:r>
              <a:rPr lang="lv-LV" altLang="lv-LV" sz="2000" b="1" dirty="0" smtClean="0">
                <a:solidFill>
                  <a:srgbClr val="C00000"/>
                </a:solidFill>
                <a:latin typeface="Times New Roman" panose="02020603050405020304" pitchFamily="18" charset="0"/>
                <a:cs typeface="Times New Roman" panose="02020603050405020304" pitchFamily="18" charset="0"/>
              </a:rPr>
              <a:t>lapā.</a:t>
            </a:r>
          </a:p>
          <a:p>
            <a:pPr lvl="1" algn="just">
              <a:lnSpc>
                <a:spcPct val="80000"/>
              </a:lnSpc>
              <a:buClr>
                <a:srgbClr val="C00000"/>
              </a:buClr>
              <a:buFont typeface="Arial" panose="020B0604020202020204" pitchFamily="34" charset="0"/>
              <a:buChar char="•"/>
            </a:pPr>
            <a:endParaRPr lang="lv-LV" altLang="lv-LV" sz="2000" dirty="0">
              <a:solidFill>
                <a:srgbClr val="C00000"/>
              </a:solidFill>
              <a:latin typeface="Times New Roman" panose="02020603050405020304" pitchFamily="18" charset="0"/>
              <a:cs typeface="Times New Roman" panose="02020603050405020304" pitchFamily="18" charset="0"/>
            </a:endParaRPr>
          </a:p>
          <a:p>
            <a:pPr lvl="1">
              <a:lnSpc>
                <a:spcPct val="80000"/>
              </a:lnSpc>
              <a:buClr>
                <a:srgbClr val="C00000"/>
              </a:buClr>
              <a:buFont typeface="Arial" panose="020B0604020202020204" pitchFamily="34" charset="0"/>
              <a:buChar char="•"/>
            </a:pPr>
            <a:r>
              <a:rPr lang="lv-LV" altLang="lv-LV" sz="2000" dirty="0">
                <a:latin typeface="Times New Roman" panose="02020603050405020304" pitchFamily="18" charset="0"/>
                <a:cs typeface="Times New Roman" panose="02020603050405020304" pitchFamily="18" charset="0"/>
              </a:rPr>
              <a:t>Ierakstus veic pamatojoties uz attaisnojuma dokumentiem </a:t>
            </a:r>
            <a:r>
              <a:rPr lang="lv-LV" altLang="lv-LV" sz="2000" dirty="0" smtClean="0">
                <a:latin typeface="Times New Roman" panose="02020603050405020304" pitchFamily="18" charset="0"/>
                <a:cs typeface="Times New Roman" panose="02020603050405020304" pitchFamily="18" charset="0"/>
              </a:rPr>
              <a:t>.</a:t>
            </a:r>
          </a:p>
          <a:p>
            <a:pPr lvl="1">
              <a:lnSpc>
                <a:spcPct val="80000"/>
              </a:lnSpc>
              <a:buClr>
                <a:srgbClr val="C00000"/>
              </a:buClr>
              <a:buFont typeface="Arial" panose="020B0604020202020204" pitchFamily="34" charset="0"/>
              <a:buChar char="•"/>
            </a:pPr>
            <a:endParaRPr lang="lv-LV" altLang="lv-LV" sz="2000" dirty="0">
              <a:latin typeface="Times New Roman" panose="02020603050405020304" pitchFamily="18" charset="0"/>
              <a:cs typeface="Times New Roman" panose="02020603050405020304" pitchFamily="18" charset="0"/>
            </a:endParaRPr>
          </a:p>
          <a:p>
            <a:pPr lvl="1" algn="just">
              <a:lnSpc>
                <a:spcPct val="80000"/>
              </a:lnSpc>
              <a:buClr>
                <a:srgbClr val="C00000"/>
              </a:buClr>
              <a:buFont typeface="Arial" panose="020B0604020202020204" pitchFamily="34" charset="0"/>
              <a:buChar char="•"/>
            </a:pPr>
            <a:r>
              <a:rPr lang="lv-LV" altLang="lv-LV" sz="2000" b="1" dirty="0">
                <a:solidFill>
                  <a:srgbClr val="C00000"/>
                </a:solidFill>
                <a:latin typeface="Times New Roman" panose="02020603050405020304" pitchFamily="18" charset="0"/>
                <a:cs typeface="Times New Roman" panose="02020603050405020304" pitchFamily="18" charset="0"/>
              </a:rPr>
              <a:t>Mēneša beigās </a:t>
            </a:r>
            <a:r>
              <a:rPr lang="lv-LV" altLang="lv-LV" sz="2000" dirty="0">
                <a:latin typeface="Times New Roman" panose="02020603050405020304" pitchFamily="18" charset="0"/>
                <a:cs typeface="Times New Roman" panose="02020603050405020304" pitchFamily="18" charset="0"/>
              </a:rPr>
              <a:t>aprēķina </a:t>
            </a:r>
            <a:r>
              <a:rPr lang="lv-LV" altLang="lv-LV" sz="2000" b="1" dirty="0">
                <a:solidFill>
                  <a:srgbClr val="C00000"/>
                </a:solidFill>
                <a:latin typeface="Times New Roman" panose="02020603050405020304" pitchFamily="18" charset="0"/>
                <a:cs typeface="Times New Roman" panose="02020603050405020304" pitchFamily="18" charset="0"/>
              </a:rPr>
              <a:t>naudas atlikumu kasē </a:t>
            </a:r>
            <a:r>
              <a:rPr lang="lv-LV" altLang="lv-LV" sz="2000" dirty="0">
                <a:latin typeface="Times New Roman" panose="02020603050405020304" pitchFamily="18" charset="0"/>
                <a:cs typeface="Times New Roman" panose="02020603050405020304" pitchFamily="18" charset="0"/>
              </a:rPr>
              <a:t>un kredītiestāžu </a:t>
            </a:r>
            <a:r>
              <a:rPr lang="lv-LV" altLang="lv-LV" sz="2000" b="1" dirty="0" smtClean="0">
                <a:solidFill>
                  <a:srgbClr val="C00000"/>
                </a:solidFill>
                <a:latin typeface="Times New Roman" panose="02020603050405020304" pitchFamily="18" charset="0"/>
                <a:cs typeface="Times New Roman" panose="02020603050405020304" pitchFamily="18" charset="0"/>
              </a:rPr>
              <a:t>kontos.</a:t>
            </a:r>
          </a:p>
          <a:p>
            <a:pPr lvl="1" algn="just">
              <a:lnSpc>
                <a:spcPct val="80000"/>
              </a:lnSpc>
              <a:buClr>
                <a:srgbClr val="C00000"/>
              </a:buClr>
              <a:buFont typeface="Arial" panose="020B0604020202020204" pitchFamily="34" charset="0"/>
              <a:buChar char="•"/>
            </a:pPr>
            <a:endParaRPr lang="lv-LV" altLang="lv-LV" sz="2000" b="1" dirty="0">
              <a:solidFill>
                <a:srgbClr val="C00000"/>
              </a:solidFill>
              <a:latin typeface="Times New Roman" panose="02020603050405020304" pitchFamily="18" charset="0"/>
              <a:cs typeface="Times New Roman" panose="02020603050405020304" pitchFamily="18" charset="0"/>
            </a:endParaRPr>
          </a:p>
          <a:p>
            <a:pPr lvl="1" algn="just">
              <a:lnSpc>
                <a:spcPct val="80000"/>
              </a:lnSpc>
              <a:buClr>
                <a:srgbClr val="C00000"/>
              </a:buClr>
              <a:buFont typeface="Arial" panose="020B0604020202020204" pitchFamily="34" charset="0"/>
              <a:buChar char="•"/>
            </a:pPr>
            <a:r>
              <a:rPr lang="lv-LV" altLang="lv-LV" sz="2000" b="1" dirty="0">
                <a:solidFill>
                  <a:srgbClr val="C00000"/>
                </a:solidFill>
                <a:latin typeface="Times New Roman" panose="02020603050405020304" pitchFamily="18" charset="0"/>
                <a:cs typeface="Times New Roman" panose="02020603050405020304" pitchFamily="18" charset="0"/>
              </a:rPr>
              <a:t>Mēneša beigās</a:t>
            </a:r>
            <a:r>
              <a:rPr lang="lv-LV" altLang="lv-LV" sz="2000" dirty="0">
                <a:solidFill>
                  <a:srgbClr val="C00000"/>
                </a:solidFill>
                <a:latin typeface="Times New Roman" panose="02020603050405020304" pitchFamily="18" charset="0"/>
                <a:cs typeface="Times New Roman" panose="02020603050405020304" pitchFamily="18" charset="0"/>
              </a:rPr>
              <a:t> </a:t>
            </a:r>
            <a:r>
              <a:rPr lang="lv-LV" altLang="lv-LV" sz="2000" dirty="0">
                <a:latin typeface="Times New Roman" panose="02020603050405020304" pitchFamily="18" charset="0"/>
                <a:cs typeface="Times New Roman" panose="02020603050405020304" pitchFamily="18" charset="0"/>
              </a:rPr>
              <a:t>katrā ailē norāda </a:t>
            </a:r>
            <a:r>
              <a:rPr lang="lv-LV" altLang="lv-LV" sz="2000" b="1" dirty="0">
                <a:solidFill>
                  <a:srgbClr val="C00000"/>
                </a:solidFill>
                <a:latin typeface="Times New Roman" panose="02020603050405020304" pitchFamily="18" charset="0"/>
                <a:cs typeface="Times New Roman" panose="02020603050405020304" pitchFamily="18" charset="0"/>
              </a:rPr>
              <a:t>apgrozījuma </a:t>
            </a:r>
            <a:r>
              <a:rPr lang="lv-LV" altLang="lv-LV" sz="2000" b="1" dirty="0" smtClean="0">
                <a:solidFill>
                  <a:srgbClr val="C00000"/>
                </a:solidFill>
                <a:latin typeface="Times New Roman" panose="02020603050405020304" pitchFamily="18" charset="0"/>
                <a:cs typeface="Times New Roman" panose="02020603050405020304" pitchFamily="18" charset="0"/>
              </a:rPr>
              <a:t>summu </a:t>
            </a:r>
            <a:r>
              <a:rPr lang="lv-LV" altLang="lv-LV" sz="2000" b="1" dirty="0">
                <a:solidFill>
                  <a:srgbClr val="C00000"/>
                </a:solidFill>
                <a:latin typeface="Times New Roman" panose="02020603050405020304" pitchFamily="18" charset="0"/>
                <a:cs typeface="Times New Roman" panose="02020603050405020304" pitchFamily="18" charset="0"/>
              </a:rPr>
              <a:t>mēnesī</a:t>
            </a:r>
            <a:r>
              <a:rPr lang="lv-LV" altLang="lv-LV" sz="2000" dirty="0">
                <a:latin typeface="Times New Roman" panose="02020603050405020304" pitchFamily="18" charset="0"/>
                <a:cs typeface="Times New Roman" panose="02020603050405020304" pitchFamily="18" charset="0"/>
              </a:rPr>
              <a:t>, kā arī </a:t>
            </a:r>
            <a:r>
              <a:rPr lang="lv-LV" altLang="lv-LV" sz="2000" b="1" dirty="0">
                <a:solidFill>
                  <a:srgbClr val="C00000"/>
                </a:solidFill>
                <a:latin typeface="Times New Roman" panose="02020603050405020304" pitchFamily="18" charset="0"/>
                <a:cs typeface="Times New Roman" panose="02020603050405020304" pitchFamily="18" charset="0"/>
              </a:rPr>
              <a:t>apgrozījumu no gada </a:t>
            </a:r>
            <a:r>
              <a:rPr lang="lv-LV" altLang="lv-LV" sz="2000" b="1" dirty="0" smtClean="0">
                <a:solidFill>
                  <a:srgbClr val="C00000"/>
                </a:solidFill>
                <a:latin typeface="Times New Roman" panose="02020603050405020304" pitchFamily="18" charset="0"/>
                <a:cs typeface="Times New Roman" panose="02020603050405020304" pitchFamily="18" charset="0"/>
              </a:rPr>
              <a:t>sākuma.</a:t>
            </a:r>
          </a:p>
          <a:p>
            <a:pPr lvl="1" algn="just">
              <a:lnSpc>
                <a:spcPct val="80000"/>
              </a:lnSpc>
              <a:buClr>
                <a:srgbClr val="C00000"/>
              </a:buClr>
              <a:buFont typeface="Arial" panose="020B0604020202020204" pitchFamily="34" charset="0"/>
              <a:buChar char="•"/>
            </a:pPr>
            <a:endParaRPr lang="lv-LV" altLang="lv-LV" sz="2000" b="1" dirty="0" smtClean="0">
              <a:solidFill>
                <a:srgbClr val="C00000"/>
              </a:solidFill>
              <a:latin typeface="Times New Roman" panose="02020603050405020304" pitchFamily="18" charset="0"/>
              <a:cs typeface="Times New Roman" panose="02020603050405020304" pitchFamily="18" charset="0"/>
            </a:endParaRPr>
          </a:p>
          <a:p>
            <a:pPr lvl="1" algn="just">
              <a:lnSpc>
                <a:spcPct val="80000"/>
              </a:lnSpc>
              <a:buClr>
                <a:srgbClr val="C00000"/>
              </a:buClr>
              <a:buFont typeface="Arial" panose="020B0604020202020204" pitchFamily="34" charset="0"/>
              <a:buChar char="•"/>
            </a:pPr>
            <a:r>
              <a:rPr lang="lv-LV" sz="2000" dirty="0">
                <a:latin typeface="Times New Roman" panose="02020603050405020304" pitchFamily="18" charset="0"/>
                <a:cs typeface="Times New Roman" panose="02020603050405020304" pitchFamily="18" charset="0"/>
              </a:rPr>
              <a:t>Žurnālā norādītais skaidras un bezskaidras naudas un citu maksāšanas līdzekļu </a:t>
            </a:r>
            <a:r>
              <a:rPr lang="lv-LV" sz="2000" b="1" dirty="0">
                <a:solidFill>
                  <a:srgbClr val="C00000"/>
                </a:solidFill>
                <a:latin typeface="Times New Roman" panose="02020603050405020304" pitchFamily="18" charset="0"/>
                <a:cs typeface="Times New Roman" panose="02020603050405020304" pitchFamily="18" charset="0"/>
              </a:rPr>
              <a:t>atlikums gada sākumā ir vienāds ar iepriekšējā pārskata (taksācijas) gada beigās žurnālā aprēķināto un norādīto atlikumu.</a:t>
            </a:r>
          </a:p>
          <a:p>
            <a:pPr lvl="1" algn="just">
              <a:lnSpc>
                <a:spcPct val="80000"/>
              </a:lnSpc>
              <a:buClr>
                <a:srgbClr val="C00000"/>
              </a:buClr>
              <a:buFont typeface="Arial" panose="020B0604020202020204" pitchFamily="34" charset="0"/>
              <a:buChar char="•"/>
            </a:pPr>
            <a:endParaRPr lang="lv-LV" altLang="lv-LV" sz="2000" b="1" dirty="0" smtClean="0">
              <a:solidFill>
                <a:srgbClr val="C00000"/>
              </a:solidFill>
              <a:latin typeface="Times New Roman" panose="02020603050405020304" pitchFamily="18" charset="0"/>
              <a:cs typeface="Times New Roman" panose="02020603050405020304" pitchFamily="18" charset="0"/>
            </a:endParaRPr>
          </a:p>
          <a:p>
            <a:pPr lvl="1" algn="just">
              <a:lnSpc>
                <a:spcPct val="80000"/>
              </a:lnSpc>
              <a:buClr>
                <a:srgbClr val="C00000"/>
              </a:buClr>
              <a:buFont typeface="Arial" panose="020B0604020202020204" pitchFamily="34" charset="0"/>
              <a:buChar char="•"/>
            </a:pPr>
            <a:r>
              <a:rPr lang="lv-LV" sz="2000" dirty="0">
                <a:latin typeface="Times New Roman" panose="02020603050405020304" pitchFamily="18" charset="0"/>
                <a:cs typeface="Times New Roman" panose="02020603050405020304" pitchFamily="18" charset="0"/>
              </a:rPr>
              <a:t>Aizpildīta žurnāla </a:t>
            </a:r>
            <a:r>
              <a:rPr lang="lv-LV" sz="2000" b="1" dirty="0">
                <a:solidFill>
                  <a:srgbClr val="C00000"/>
                </a:solidFill>
                <a:latin typeface="Times New Roman" panose="02020603050405020304" pitchFamily="18" charset="0"/>
                <a:cs typeface="Times New Roman" panose="02020603050405020304" pitchFamily="18" charset="0"/>
              </a:rPr>
              <a:t>glabāšanas laiks ir 10 gadi.</a:t>
            </a:r>
          </a:p>
          <a:p>
            <a:pPr lvl="1" algn="just">
              <a:lnSpc>
                <a:spcPct val="80000"/>
              </a:lnSpc>
              <a:buClr>
                <a:srgbClr val="C00000"/>
              </a:buClr>
              <a:buFont typeface="Arial" panose="020B0604020202020204" pitchFamily="34" charset="0"/>
              <a:buChar char="•"/>
            </a:pPr>
            <a:endParaRPr lang="lv-LV" altLang="lv-LV" sz="2000" dirty="0">
              <a:solidFill>
                <a:srgbClr val="C00000"/>
              </a:solidFill>
              <a:latin typeface="Times New Roman" panose="02020603050405020304" pitchFamily="18" charset="0"/>
              <a:cs typeface="Times New Roman" panose="02020603050405020304" pitchFamily="18" charset="0"/>
            </a:endParaRPr>
          </a:p>
          <a:p>
            <a:pPr marL="0" indent="0" algn="just">
              <a:buClr>
                <a:srgbClr val="C00000"/>
              </a:buClr>
              <a:buNone/>
            </a:pPr>
            <a:endParaRPr lang="lv-LV" sz="2000" dirty="0">
              <a:latin typeface="Times New Roman" panose="02020603050405020304" pitchFamily="18" charset="0"/>
              <a:cs typeface="Times New Roman" panose="02020603050405020304" pitchFamily="18" charset="0"/>
            </a:endParaRPr>
          </a:p>
          <a:p>
            <a:pPr algn="just"/>
            <a:endParaRPr lang="lv-LV" sz="2000" dirty="0">
              <a:latin typeface="Times New Roman" panose="02020603050405020304" pitchFamily="18" charset="0"/>
              <a:cs typeface="Times New Roman" panose="02020603050405020304" pitchFamily="18" charset="0"/>
            </a:endParaRPr>
          </a:p>
        </p:txBody>
      </p:sp>
      <p:sp>
        <p:nvSpPr>
          <p:cNvPr id="4" name="Oval 3"/>
          <p:cNvSpPr/>
          <p:nvPr/>
        </p:nvSpPr>
        <p:spPr>
          <a:xfrm>
            <a:off x="683568" y="1196752"/>
            <a:ext cx="576064" cy="504056"/>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v-LV" sz="3000" b="1" dirty="0" smtClean="0">
                <a:solidFill>
                  <a:schemeClr val="tx1"/>
                </a:solidFill>
              </a:rPr>
              <a:t>!</a:t>
            </a:r>
            <a:endParaRPr lang="lv-LV" sz="3000" b="1" dirty="0">
              <a:solidFill>
                <a:schemeClr val="tx1"/>
              </a:solidFill>
            </a:endParaRPr>
          </a:p>
        </p:txBody>
      </p:sp>
    </p:spTree>
    <p:extLst>
      <p:ext uri="{BB962C8B-B14F-4D97-AF65-F5344CB8AC3E}">
        <p14:creationId xmlns:p14="http://schemas.microsoft.com/office/powerpoint/2010/main" val="1603422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irsraksts 1"/>
          <p:cNvSpPr>
            <a:spLocks noGrp="1"/>
          </p:cNvSpPr>
          <p:nvPr>
            <p:ph type="title"/>
          </p:nvPr>
        </p:nvSpPr>
        <p:spPr>
          <a:xfrm>
            <a:off x="457200" y="704850"/>
            <a:ext cx="8229600" cy="708025"/>
          </a:xfrm>
        </p:spPr>
        <p:txBody>
          <a:bodyPr>
            <a:normAutofit/>
          </a:bodyPr>
          <a:lstStyle/>
          <a:p>
            <a:pPr eaLnBrk="1" hangingPunct="1"/>
            <a:r>
              <a:rPr lang="lv-LV" altLang="lv-LV" sz="2900" b="1" dirty="0" smtClean="0">
                <a:solidFill>
                  <a:schemeClr val="accent1">
                    <a:lumMod val="75000"/>
                  </a:schemeClr>
                </a:solidFill>
                <a:latin typeface="Times New Roman" panose="02020603050405020304" pitchFamily="18" charset="0"/>
                <a:cs typeface="Times New Roman" panose="02020603050405020304" pitchFamily="18" charset="0"/>
              </a:rPr>
              <a:t>Avansa maksājumu veikšanas termiņi</a:t>
            </a:r>
          </a:p>
        </p:txBody>
      </p:sp>
      <p:sp>
        <p:nvSpPr>
          <p:cNvPr id="12291" name="Satura vietturis 2"/>
          <p:cNvSpPr>
            <a:spLocks noGrp="1"/>
          </p:cNvSpPr>
          <p:nvPr>
            <p:ph idx="1"/>
          </p:nvPr>
        </p:nvSpPr>
        <p:spPr>
          <a:xfrm>
            <a:off x="457200" y="1557338"/>
            <a:ext cx="8229600" cy="4895850"/>
          </a:xfrm>
        </p:spPr>
        <p:txBody>
          <a:bodyPr>
            <a:noAutofit/>
          </a:bodyPr>
          <a:lstStyle/>
          <a:p>
            <a:pPr marL="0" indent="0" algn="just" eaLnBrk="1" hangingPunct="1">
              <a:buNone/>
            </a:pPr>
            <a:r>
              <a:rPr lang="lv-LV" altLang="lv-LV" b="1" i="1" dirty="0" smtClean="0">
                <a:latin typeface="Times New Roman" panose="02020603050405020304" pitchFamily="18" charset="0"/>
                <a:cs typeface="Times New Roman" panose="02020603050405020304" pitchFamily="18" charset="0"/>
              </a:rPr>
              <a:t>Piemērs</a:t>
            </a:r>
            <a:r>
              <a:rPr lang="lv-LV" altLang="lv-LV" dirty="0" smtClean="0">
                <a:latin typeface="Times New Roman" panose="02020603050405020304" pitchFamily="18" charset="0"/>
                <a:cs typeface="Times New Roman" panose="02020603050405020304" pitchFamily="18" charset="0"/>
              </a:rPr>
              <a:t>: </a:t>
            </a:r>
          </a:p>
          <a:p>
            <a:pPr marL="0" indent="0" algn="just" eaLnBrk="1" hangingPunct="1">
              <a:buNone/>
            </a:pPr>
            <a:r>
              <a:rPr lang="lv-LV" altLang="lv-LV" sz="3200" dirty="0" smtClean="0">
                <a:latin typeface="Times New Roman" panose="02020603050405020304" pitchFamily="18" charset="0"/>
                <a:cs typeface="Times New Roman" panose="02020603050405020304" pitchFamily="18" charset="0"/>
              </a:rPr>
              <a:t>2015.gadā avansa maksājumu apmērs ceturksnim bija 106,72 eiro, bet 2016.gadam aprēķinātais avanss (pamatojoties uz 2015.gada saimnieciskās darbības apliekamo ienākumu) ir 213,44 eiro. Līdz 2016.gada 15.martam ir jāiemaksā  106,72, līdz 15. jūnijam, 15.augustam un 15.novembrim jāiemaksā  35,57</a:t>
            </a:r>
            <a:r>
              <a:rPr lang="lv-LV" altLang="lv-LV" sz="3200" dirty="0">
                <a:latin typeface="Times New Roman" panose="02020603050405020304" pitchFamily="18" charset="0"/>
                <a:cs typeface="Times New Roman" panose="02020603050405020304" pitchFamily="18" charset="0"/>
              </a:rPr>
              <a:t>:</a:t>
            </a:r>
            <a:endParaRPr lang="lv-LV" altLang="lv-LV" sz="3200" dirty="0" smtClean="0">
              <a:latin typeface="Times New Roman" panose="02020603050405020304" pitchFamily="18" charset="0"/>
              <a:cs typeface="Times New Roman" panose="02020603050405020304" pitchFamily="18" charset="0"/>
            </a:endParaRPr>
          </a:p>
          <a:p>
            <a:pPr marL="0" indent="0" algn="just" eaLnBrk="1" hangingPunct="1">
              <a:buNone/>
            </a:pPr>
            <a:r>
              <a:rPr lang="lv-LV" altLang="lv-LV" sz="3200" dirty="0" smtClean="0">
                <a:latin typeface="Times New Roman" panose="02020603050405020304" pitchFamily="18" charset="0"/>
                <a:cs typeface="Times New Roman" panose="02020603050405020304" pitchFamily="18" charset="0"/>
              </a:rPr>
              <a:t> ( 213,44 -  106,72): 3.</a:t>
            </a:r>
          </a:p>
          <a:p>
            <a:pPr algn="just" eaLnBrk="1" hangingPunct="1"/>
            <a:endParaRPr lang="lv-LV" altLang="lv-LV"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12"/>
          </p:nvPr>
        </p:nvSpPr>
        <p:spPr/>
        <p:txBody>
          <a:bodyPr/>
          <a:lstStyle/>
          <a:p>
            <a:pPr>
              <a:defRPr/>
            </a:pPr>
            <a:fld id="{54F7167A-39CC-45DF-A576-DCD23C060DFD}" type="slidenum">
              <a:rPr lang="lv-LV"/>
              <a:pPr>
                <a:defRPr/>
              </a:pPr>
              <a:t>50</a:t>
            </a:fld>
            <a:endParaRPr lang="lv-LV"/>
          </a:p>
        </p:txBody>
      </p:sp>
    </p:spTree>
    <p:extLst>
      <p:ext uri="{BB962C8B-B14F-4D97-AF65-F5344CB8AC3E}">
        <p14:creationId xmlns:p14="http://schemas.microsoft.com/office/powerpoint/2010/main" val="2356426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Virsraksts 1"/>
          <p:cNvSpPr>
            <a:spLocks noGrp="1"/>
          </p:cNvSpPr>
          <p:nvPr>
            <p:ph type="title"/>
          </p:nvPr>
        </p:nvSpPr>
        <p:spPr>
          <a:xfrm>
            <a:off x="457200" y="704850"/>
            <a:ext cx="8229600" cy="708025"/>
          </a:xfrm>
        </p:spPr>
        <p:txBody>
          <a:bodyPr>
            <a:normAutofit/>
          </a:bodyPr>
          <a:lstStyle/>
          <a:p>
            <a:r>
              <a:rPr lang="lv-LV" altLang="lv-LV" sz="2900" b="1" dirty="0" smtClean="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Avansa maksājumu pārrēķins</a:t>
            </a:r>
          </a:p>
        </p:txBody>
      </p:sp>
      <p:sp>
        <p:nvSpPr>
          <p:cNvPr id="14339" name="Satura vietturis 2"/>
          <p:cNvSpPr>
            <a:spLocks noGrp="1"/>
          </p:cNvSpPr>
          <p:nvPr>
            <p:ph idx="1"/>
          </p:nvPr>
        </p:nvSpPr>
        <p:spPr>
          <a:xfrm>
            <a:off x="457200" y="1628775"/>
            <a:ext cx="8229600" cy="5112593"/>
          </a:xfrm>
        </p:spPr>
        <p:txBody>
          <a:bodyPr>
            <a:normAutofit fontScale="92500" lnSpcReduction="10000"/>
          </a:bodyPr>
          <a:lstStyle/>
          <a:p>
            <a:pPr algn="just"/>
            <a:r>
              <a:rPr lang="lv-LV" altLang="lv-LV" sz="2800" dirty="0" smtClean="0">
                <a:latin typeface="Times New Roman" panose="02020603050405020304" pitchFamily="18" charset="0"/>
                <a:cs typeface="Times New Roman" panose="02020603050405020304" pitchFamily="18" charset="0"/>
              </a:rPr>
              <a:t>Ja saskaņā ar nodokļa maksātāja prognozi taksācijas gadā sagaidāmais apliekamais ienākums būtiski samazināsies vai palielināsies, nodokļa maksātājs iesniedz precizētu taksācijas gada avansa maksājumu aprēķinu kopā ar pamatotu paskaidrojumu par avansa maksājumu apmēra samazinājumu vai palielinājumu.</a:t>
            </a:r>
          </a:p>
          <a:p>
            <a:pPr algn="just"/>
            <a:r>
              <a:rPr lang="lv-LV" altLang="lv-LV" sz="2800" dirty="0" smtClean="0">
                <a:latin typeface="Times New Roman" panose="02020603050405020304" pitchFamily="18" charset="0"/>
                <a:cs typeface="Times New Roman" panose="02020603050405020304" pitchFamily="18" charset="0"/>
              </a:rPr>
              <a:t>Ja maksātāja uz prognozes pamata veikto avansa maksājumu apmērs  par 30 procentiem atšķirsies no taksācijas periodam rezumējošā kārtībā aprēķinātās nodokļa summas, tad starpība (aprēķinātais nodoklis – uz prognozes pamata  veiktie avansa maksājumi) tiek palielināta par nokavējuma naudu un sadalīta atbilstoši avansa maksājumu veikšanas termiņiem</a:t>
            </a:r>
            <a:r>
              <a:rPr lang="lv-LV" altLang="lv-LV" sz="2800" dirty="0" smtClean="0"/>
              <a:t>.</a:t>
            </a:r>
          </a:p>
          <a:p>
            <a:pPr algn="just"/>
            <a:endParaRPr lang="lv-LV" altLang="lv-LV" sz="2400" dirty="0" smtClean="0">
              <a:effectLst>
                <a:outerShdw blurRad="38100" dist="38100" dir="2700000" algn="tl">
                  <a:srgbClr val="000000">
                    <a:alpha val="43137"/>
                  </a:srgbClr>
                </a:outerShdw>
              </a:effectLst>
            </a:endParaRPr>
          </a:p>
          <a:p>
            <a:pPr algn="just"/>
            <a:endParaRPr lang="lv-LV" altLang="lv-LV" sz="2400" dirty="0" smtClean="0">
              <a:effectLst>
                <a:outerShdw blurRad="38100" dist="38100" dir="2700000" algn="tl">
                  <a:srgbClr val="000000">
                    <a:alpha val="43137"/>
                  </a:srgbClr>
                </a:outerShdw>
              </a:effectLst>
            </a:endParaRPr>
          </a:p>
        </p:txBody>
      </p:sp>
      <p:sp>
        <p:nvSpPr>
          <p:cNvPr id="4" name="Slaida numura vietturis 3"/>
          <p:cNvSpPr>
            <a:spLocks noGrp="1"/>
          </p:cNvSpPr>
          <p:nvPr>
            <p:ph type="sldNum" sz="quarter" idx="12"/>
          </p:nvPr>
        </p:nvSpPr>
        <p:spPr/>
        <p:txBody>
          <a:bodyPr/>
          <a:lstStyle/>
          <a:p>
            <a:pPr>
              <a:defRPr/>
            </a:pPr>
            <a:fld id="{27A0086A-BA28-4741-8084-502D336CB3E9}" type="slidenum">
              <a:rPr lang="lv-LV" smtClean="0">
                <a:effectLst>
                  <a:outerShdw blurRad="38100" dist="38100" dir="2700000" algn="tl">
                    <a:srgbClr val="000000">
                      <a:alpha val="43137"/>
                    </a:srgbClr>
                  </a:outerShdw>
                </a:effectLst>
              </a:rPr>
              <a:pPr>
                <a:defRPr/>
              </a:pPr>
              <a:t>51</a:t>
            </a:fld>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00733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atura vietturis 2"/>
          <p:cNvSpPr>
            <a:spLocks noGrp="1"/>
          </p:cNvSpPr>
          <p:nvPr>
            <p:ph idx="1"/>
          </p:nvPr>
        </p:nvSpPr>
        <p:spPr/>
        <p:txBody>
          <a:bodyPr>
            <a:normAutofit/>
          </a:bodyPr>
          <a:lstStyle/>
          <a:p>
            <a:pPr algn="ctr">
              <a:buFont typeface="Arial" charset="0"/>
              <a:buNone/>
            </a:pPr>
            <a:r>
              <a:rPr lang="lv-LV" altLang="lv-LV" sz="3200" dirty="0" smtClean="0">
                <a:solidFill>
                  <a:schemeClr val="accent1">
                    <a:lumMod val="75000"/>
                  </a:schemeClr>
                </a:solidFill>
                <a:effectLst>
                  <a:outerShdw blurRad="38100" dist="38100" dir="2700000" algn="tl">
                    <a:srgbClr val="000000">
                      <a:alpha val="43137"/>
                    </a:srgbClr>
                  </a:outerShdw>
                </a:effectLst>
              </a:rPr>
              <a:t>PALDIES!</a:t>
            </a:r>
          </a:p>
        </p:txBody>
      </p:sp>
      <p:sp>
        <p:nvSpPr>
          <p:cNvPr id="4" name="Slaida numura vietturis 3"/>
          <p:cNvSpPr>
            <a:spLocks noGrp="1"/>
          </p:cNvSpPr>
          <p:nvPr>
            <p:ph type="sldNum" sz="quarter" idx="12"/>
          </p:nvPr>
        </p:nvSpPr>
        <p:spPr/>
        <p:txBody>
          <a:bodyPr/>
          <a:lstStyle/>
          <a:p>
            <a:pPr>
              <a:defRPr/>
            </a:pPr>
            <a:fld id="{1F42C259-ED0B-49A6-97FA-3656E2671EA4}" type="slidenum">
              <a:rPr lang="lv-LV" smtClean="0"/>
              <a:pPr>
                <a:defRPr/>
              </a:pPr>
              <a:t>52</a:t>
            </a:fld>
            <a:endParaRPr lang="lv-LV"/>
          </a:p>
        </p:txBody>
      </p:sp>
    </p:spTree>
    <p:extLst>
      <p:ext uri="{BB962C8B-B14F-4D97-AF65-F5344CB8AC3E}">
        <p14:creationId xmlns:p14="http://schemas.microsoft.com/office/powerpoint/2010/main" val="2104768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32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268760"/>
            <a:ext cx="8077200" cy="5112567"/>
          </a:xfrm>
        </p:spPr>
        <p:txBody>
          <a:bodyPr>
            <a:normAutofit fontScale="70000" lnSpcReduction="20000"/>
          </a:bodyPr>
          <a:lstStyle/>
          <a:p>
            <a:pPr algn="just">
              <a:buClr>
                <a:srgbClr val="0070C0"/>
              </a:buClr>
            </a:pPr>
            <a:r>
              <a:rPr lang="lv-LV" sz="2400" dirty="0">
                <a:latin typeface="Times New Roman" panose="02020603050405020304" pitchFamily="18" charset="0"/>
                <a:cs typeface="Times New Roman" panose="02020603050405020304" pitchFamily="18" charset="0"/>
              </a:rPr>
              <a:t>Ieņēmumus un izdevumus žurnālā reģistrē, </a:t>
            </a:r>
            <a:r>
              <a:rPr lang="lv-LV" sz="2400" b="1" dirty="0">
                <a:solidFill>
                  <a:srgbClr val="C00000"/>
                </a:solidFill>
                <a:latin typeface="Times New Roman" panose="02020603050405020304" pitchFamily="18" charset="0"/>
                <a:cs typeface="Times New Roman" panose="02020603050405020304" pitchFamily="18" charset="0"/>
              </a:rPr>
              <a:t>pamatojoties uz attaisnojuma dokumentiem</a:t>
            </a:r>
            <a:r>
              <a:rPr lang="lv-LV" sz="2400" dirty="0">
                <a:latin typeface="Times New Roman" panose="02020603050405020304" pitchFamily="18" charset="0"/>
                <a:cs typeface="Times New Roman" panose="02020603050405020304" pitchFamily="18" charset="0"/>
              </a:rPr>
              <a:t>. Summu, kas saņemtas kredītiestāžu (banku) kontos vai no tiem izsniegtas, reģistrēšanai žurnālā persona </a:t>
            </a:r>
            <a:r>
              <a:rPr lang="lv-LV" sz="2400" b="1" dirty="0">
                <a:solidFill>
                  <a:srgbClr val="0070C0"/>
                </a:solidFill>
                <a:latin typeface="Times New Roman" panose="02020603050405020304" pitchFamily="18" charset="0"/>
                <a:cs typeface="Times New Roman" panose="02020603050405020304" pitchFamily="18" charset="0"/>
              </a:rPr>
              <a:t>drīkst izmantot kontu izrakstus, ja nav cita attaisnojuma dokumenta.</a:t>
            </a:r>
          </a:p>
          <a:p>
            <a:pPr algn="just">
              <a:buClr>
                <a:srgbClr val="0070C0"/>
              </a:buClr>
            </a:pPr>
            <a:endParaRPr lang="lv-LV" sz="2400" dirty="0">
              <a:latin typeface="Times New Roman" panose="02020603050405020304" pitchFamily="18" charset="0"/>
              <a:cs typeface="Times New Roman" panose="02020603050405020304" pitchFamily="18" charset="0"/>
            </a:endParaRPr>
          </a:p>
          <a:p>
            <a:pPr algn="just">
              <a:buClr>
                <a:srgbClr val="0070C0"/>
              </a:buClr>
            </a:pPr>
            <a:r>
              <a:rPr lang="lv-LV" sz="2400" b="1" dirty="0" smtClean="0">
                <a:solidFill>
                  <a:srgbClr val="0070C0"/>
                </a:solidFill>
                <a:latin typeface="Times New Roman" panose="02020603050405020304" pitchFamily="18" charset="0"/>
                <a:cs typeface="Times New Roman" panose="02020603050405020304" pitchFamily="18" charset="0"/>
              </a:rPr>
              <a:t>Žurnālā </a:t>
            </a:r>
            <a:r>
              <a:rPr lang="lv-LV" sz="2400" b="1" dirty="0">
                <a:solidFill>
                  <a:srgbClr val="0070C0"/>
                </a:solidFill>
                <a:latin typeface="Times New Roman" panose="02020603050405020304" pitchFamily="18" charset="0"/>
                <a:cs typeface="Times New Roman" panose="02020603050405020304" pitchFamily="18" charset="0"/>
              </a:rPr>
              <a:t>reģistrē arī kases operācijas, nekārtojot atsevišķu kases grāmatu</a:t>
            </a:r>
            <a:r>
              <a:rPr lang="lv-LV" sz="2400" b="1" dirty="0" smtClean="0">
                <a:solidFill>
                  <a:srgbClr val="0070C0"/>
                </a:solidFill>
                <a:latin typeface="Times New Roman" panose="02020603050405020304" pitchFamily="18" charset="0"/>
                <a:cs typeface="Times New Roman" panose="02020603050405020304" pitchFamily="18" charset="0"/>
              </a:rPr>
              <a:t>.</a:t>
            </a:r>
          </a:p>
          <a:p>
            <a:pPr algn="just">
              <a:buClr>
                <a:srgbClr val="0070C0"/>
              </a:buClr>
            </a:pPr>
            <a:endParaRPr lang="lv-LV" sz="2400" dirty="0">
              <a:latin typeface="Times New Roman" panose="02020603050405020304" pitchFamily="18" charset="0"/>
              <a:cs typeface="Times New Roman" panose="02020603050405020304" pitchFamily="18" charset="0"/>
            </a:endParaRPr>
          </a:p>
          <a:p>
            <a:pPr algn="just">
              <a:buClr>
                <a:srgbClr val="0070C0"/>
              </a:buClr>
            </a:pPr>
            <a:r>
              <a:rPr lang="lv-LV" sz="2400" dirty="0">
                <a:latin typeface="Times New Roman" panose="02020603050405020304" pitchFamily="18" charset="0"/>
                <a:cs typeface="Times New Roman" panose="02020603050405020304" pitchFamily="18" charset="0"/>
              </a:rPr>
              <a:t>Persona </a:t>
            </a:r>
            <a:r>
              <a:rPr lang="lv-LV" sz="2400" b="1" dirty="0">
                <a:solidFill>
                  <a:srgbClr val="0070C0"/>
                </a:solidFill>
                <a:latin typeface="Times New Roman" panose="02020603050405020304" pitchFamily="18" charset="0"/>
                <a:cs typeface="Times New Roman" panose="02020603050405020304" pitchFamily="18" charset="0"/>
              </a:rPr>
              <a:t>žurnālu var izmantot arī kases ieņēmumu un izdevumu orderu </a:t>
            </a:r>
            <a:r>
              <a:rPr lang="lv-LV" sz="2400" b="1" dirty="0" smtClean="0">
                <a:solidFill>
                  <a:srgbClr val="0070C0"/>
                </a:solidFill>
                <a:latin typeface="Times New Roman" panose="02020603050405020304" pitchFamily="18" charset="0"/>
                <a:cs typeface="Times New Roman" panose="02020603050405020304" pitchFamily="18" charset="0"/>
              </a:rPr>
              <a:t>reģistrācijai</a:t>
            </a:r>
            <a:r>
              <a:rPr lang="lv-LV" altLang="lv-LV" sz="2400" b="1" dirty="0" smtClean="0">
                <a:solidFill>
                  <a:srgbClr val="0070C0"/>
                </a:solidFill>
                <a:latin typeface="Times New Roman" panose="02020603050405020304" pitchFamily="18" charset="0"/>
                <a:cs typeface="Times New Roman" panose="02020603050405020304" pitchFamily="18" charset="0"/>
              </a:rPr>
              <a:t> </a:t>
            </a:r>
            <a:r>
              <a:rPr lang="lv-LV" altLang="lv-LV" sz="2400" dirty="0">
                <a:solidFill>
                  <a:schemeClr val="tx2"/>
                </a:solidFill>
                <a:latin typeface="Times New Roman" panose="02020603050405020304" pitchFamily="18" charset="0"/>
                <a:cs typeface="Times New Roman" panose="02020603050405020304" pitchFamily="18" charset="0"/>
              </a:rPr>
              <a:t>(atsevišķs reģistrs var nebūt)</a:t>
            </a:r>
          </a:p>
          <a:p>
            <a:pPr algn="just">
              <a:buClr>
                <a:srgbClr val="0070C0"/>
              </a:buClr>
            </a:pPr>
            <a:endParaRPr lang="lv-LV" sz="24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buClr>
                <a:srgbClr val="0070C0"/>
              </a:buClr>
            </a:pPr>
            <a:endParaRPr lang="lv-LV" sz="2400" dirty="0">
              <a:latin typeface="Times New Roman" panose="02020603050405020304" pitchFamily="18" charset="0"/>
              <a:cs typeface="Times New Roman" panose="02020603050405020304" pitchFamily="18" charset="0"/>
            </a:endParaRPr>
          </a:p>
          <a:p>
            <a:pPr algn="just">
              <a:buClr>
                <a:srgbClr val="0070C0"/>
              </a:buClr>
            </a:pPr>
            <a:r>
              <a:rPr lang="lv-LV" sz="2400" b="1" dirty="0">
                <a:solidFill>
                  <a:srgbClr val="0070C0"/>
                </a:solidFill>
                <a:latin typeface="Times New Roman" panose="02020603050405020304" pitchFamily="18" charset="0"/>
                <a:cs typeface="Times New Roman" panose="02020603050405020304" pitchFamily="18" charset="0"/>
              </a:rPr>
              <a:t>Ieņēmumus persona uzskaita tad, kad tie ir saņemti, bet izdevumus – tad, kad tie ir izdarīti</a:t>
            </a:r>
            <a:r>
              <a:rPr lang="lv-LV" sz="2400" dirty="0">
                <a:latin typeface="Times New Roman" panose="02020603050405020304" pitchFamily="18" charset="0"/>
                <a:cs typeface="Times New Roman" panose="02020603050405020304" pitchFamily="18" charset="0"/>
              </a:rPr>
              <a:t>. Ierakstus žurnālā izdara hronoloģiskā secībā.</a:t>
            </a:r>
          </a:p>
          <a:p>
            <a:pPr>
              <a:buClr>
                <a:srgbClr val="0070C0"/>
              </a:buClr>
            </a:pPr>
            <a:endParaRPr lang="lv-LV" altLang="lv-LV" sz="2400" dirty="0">
              <a:solidFill>
                <a:schemeClr val="tx2"/>
              </a:solidFill>
              <a:latin typeface="Times New Roman" panose="02020603050405020304" pitchFamily="18" charset="0"/>
              <a:cs typeface="Times New Roman" panose="02020603050405020304" pitchFamily="18" charset="0"/>
            </a:endParaRPr>
          </a:p>
          <a:p>
            <a:pPr>
              <a:buClr>
                <a:srgbClr val="0070C0"/>
              </a:buClr>
            </a:pPr>
            <a:r>
              <a:rPr lang="lv-LV" altLang="lv-LV" sz="2400" dirty="0">
                <a:solidFill>
                  <a:schemeClr val="tx2"/>
                </a:solidFill>
                <a:latin typeface="Times New Roman" panose="02020603050405020304" pitchFamily="18" charset="0"/>
                <a:cs typeface="Times New Roman" panose="02020603050405020304" pitchFamily="18" charset="0"/>
              </a:rPr>
              <a:t>Bezskaidras naudas ieņēmumus un izdevumus reģistrē pēc kredītiestādes konta izraksta </a:t>
            </a:r>
            <a:r>
              <a:rPr lang="lv-LV" altLang="lv-LV" sz="2400" dirty="0" smtClean="0">
                <a:solidFill>
                  <a:schemeClr val="tx2"/>
                </a:solidFill>
                <a:latin typeface="Times New Roman" panose="02020603050405020304" pitchFamily="18" charset="0"/>
                <a:cs typeface="Times New Roman" panose="02020603050405020304" pitchFamily="18" charset="0"/>
              </a:rPr>
              <a:t>saņemšanas.</a:t>
            </a:r>
          </a:p>
          <a:p>
            <a:pPr>
              <a:buClr>
                <a:srgbClr val="0070C0"/>
              </a:buClr>
            </a:pPr>
            <a:endParaRPr lang="lv-LV" altLang="lv-LV" sz="2400" dirty="0" smtClean="0">
              <a:solidFill>
                <a:schemeClr val="tx2"/>
              </a:solidFill>
              <a:latin typeface="Times New Roman" panose="02020603050405020304" pitchFamily="18" charset="0"/>
              <a:cs typeface="Times New Roman" panose="02020603050405020304" pitchFamily="18" charset="0"/>
            </a:endParaRPr>
          </a:p>
          <a:p>
            <a:pPr>
              <a:buClr>
                <a:srgbClr val="0070C0"/>
              </a:buClr>
            </a:pPr>
            <a:r>
              <a:rPr lang="lv-LV" sz="2400" b="1" dirty="0">
                <a:solidFill>
                  <a:srgbClr val="0070C0"/>
                </a:solidFill>
                <a:latin typeface="Times New Roman" panose="02020603050405020304" pitchFamily="18" charset="0"/>
                <a:cs typeface="Times New Roman" panose="02020603050405020304" pitchFamily="18" charset="0"/>
              </a:rPr>
              <a:t>Saimnieciskajā darbībā gūtos ieņēmumus un izdarītos izdevumus </a:t>
            </a:r>
            <a:r>
              <a:rPr lang="lv-LV" sz="2400" dirty="0">
                <a:latin typeface="Times New Roman" panose="02020603050405020304" pitchFamily="18" charset="0"/>
                <a:cs typeface="Times New Roman" panose="02020603050405020304" pitchFamily="18" charset="0"/>
              </a:rPr>
              <a:t>gan skaidrā, gan bezskaidrā naudā, kā arī skaidras naudas atlikumus kasē un bezskaidras naudas atlikumus kredītiestāžu (banku) kontos </a:t>
            </a:r>
            <a:r>
              <a:rPr lang="lv-LV" sz="2400" b="1" dirty="0">
                <a:solidFill>
                  <a:srgbClr val="0070C0"/>
                </a:solidFill>
                <a:latin typeface="Times New Roman" panose="02020603050405020304" pitchFamily="18" charset="0"/>
                <a:cs typeface="Times New Roman" panose="02020603050405020304" pitchFamily="18" charset="0"/>
              </a:rPr>
              <a:t>nošķir no personiskajiem līdzekļiem.</a:t>
            </a:r>
          </a:p>
          <a:p>
            <a:pPr>
              <a:buClr>
                <a:srgbClr val="0070C0"/>
              </a:buClr>
            </a:pPr>
            <a:endParaRPr lang="lv-LV" altLang="lv-LV" sz="2400" dirty="0">
              <a:solidFill>
                <a:schemeClr val="tx2"/>
              </a:solidFill>
              <a:latin typeface="Times New Roman" panose="02020603050405020304" pitchFamily="18" charset="0"/>
              <a:cs typeface="Times New Roman" panose="02020603050405020304" pitchFamily="18" charset="0"/>
            </a:endParaRPr>
          </a:p>
          <a:p>
            <a:pPr algn="just"/>
            <a:endParaRPr lang="lv-LV" sz="2400" dirty="0">
              <a:latin typeface="Times New Roman" panose="02020603050405020304" pitchFamily="18" charset="0"/>
              <a:cs typeface="Times New Roman" panose="02020603050405020304" pitchFamily="18" charset="0"/>
            </a:endParaRPr>
          </a:p>
          <a:p>
            <a:endParaRPr lang="lv-LV" dirty="0"/>
          </a:p>
        </p:txBody>
      </p:sp>
      <p:sp>
        <p:nvSpPr>
          <p:cNvPr id="4" name="Oval 3"/>
          <p:cNvSpPr/>
          <p:nvPr/>
        </p:nvSpPr>
        <p:spPr>
          <a:xfrm>
            <a:off x="611560" y="1268760"/>
            <a:ext cx="504056" cy="4320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v-LV" sz="3000" b="1" dirty="0" smtClean="0">
                <a:solidFill>
                  <a:schemeClr val="tx1"/>
                </a:solidFill>
              </a:rPr>
              <a:t>!</a:t>
            </a:r>
            <a:endParaRPr lang="lv-LV" sz="3000" b="1" dirty="0">
              <a:solidFill>
                <a:schemeClr val="tx1"/>
              </a:solidFill>
            </a:endParaRPr>
          </a:p>
        </p:txBody>
      </p:sp>
    </p:spTree>
    <p:extLst>
      <p:ext uri="{BB962C8B-B14F-4D97-AF65-F5344CB8AC3E}">
        <p14:creationId xmlns:p14="http://schemas.microsoft.com/office/powerpoint/2010/main" val="1814449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a:xfrm>
            <a:off x="611188" y="260350"/>
            <a:ext cx="8353425" cy="1143000"/>
          </a:xfrm>
        </p:spPr>
        <p:txBody>
          <a:bodyPr/>
          <a:lstStyle/>
          <a:p>
            <a:pPr algn="ctr" eaLnBrk="1" hangingPunct="1"/>
            <a:r>
              <a:rPr lang="lv-LV" altLang="lv-LV" sz="32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Ieņēmumu un izdevumu uzskaite</a:t>
            </a:r>
            <a:endParaRPr lang="lv-LV" alt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9140" name="Rectangle 3"/>
          <p:cNvSpPr>
            <a:spLocks noGrp="1" noChangeArrowheads="1"/>
          </p:cNvSpPr>
          <p:nvPr>
            <p:ph idx="1"/>
          </p:nvPr>
        </p:nvSpPr>
        <p:spPr>
          <a:xfrm>
            <a:off x="683568" y="1124744"/>
            <a:ext cx="8353425" cy="5472906"/>
          </a:xfrm>
        </p:spPr>
        <p:txBody>
          <a:bodyPr>
            <a:normAutofit/>
          </a:bodyPr>
          <a:lstStyle/>
          <a:p>
            <a:pPr algn="just" eaLnBrk="1" hangingPunct="1">
              <a:lnSpc>
                <a:spcPct val="90000"/>
              </a:lnSpc>
              <a:defRPr/>
            </a:pPr>
            <a:r>
              <a:rPr lang="lv-LV" altLang="lv-LV" sz="2400" dirty="0" smtClean="0">
                <a:latin typeface="+mj-lt"/>
              </a:rPr>
              <a:t>	</a:t>
            </a:r>
            <a:r>
              <a:rPr lang="lv-LV" altLang="lv-LV" sz="2000" dirty="0" smtClean="0">
                <a:latin typeface="Times New Roman" panose="02020603050405020304" pitchFamily="18" charset="0"/>
                <a:cs typeface="Times New Roman" panose="02020603050405020304" pitchFamily="18" charset="0"/>
              </a:rPr>
              <a:t>Veicot </a:t>
            </a:r>
            <a:r>
              <a:rPr lang="lv-LV" altLang="lv-LV" sz="2000" b="1" dirty="0" smtClean="0">
                <a:solidFill>
                  <a:srgbClr val="0070C0"/>
                </a:solidFill>
                <a:latin typeface="Times New Roman" panose="02020603050405020304" pitchFamily="18" charset="0"/>
                <a:cs typeface="Times New Roman" panose="02020603050405020304" pitchFamily="18" charset="0"/>
              </a:rPr>
              <a:t>skaidrās naudas uzskaiti</a:t>
            </a:r>
            <a:r>
              <a:rPr lang="lv-LV" altLang="lv-LV" sz="2000" dirty="0" smtClean="0">
                <a:latin typeface="Times New Roman" panose="02020603050405020304" pitchFamily="18" charset="0"/>
                <a:cs typeface="Times New Roman" panose="02020603050405020304" pitchFamily="18" charset="0"/>
              </a:rPr>
              <a:t>, jāaizpilda </a:t>
            </a:r>
            <a:r>
              <a:rPr lang="lv-LV" altLang="lv-LV" sz="2000" b="1" dirty="0" smtClean="0">
                <a:solidFill>
                  <a:srgbClr val="0070C0"/>
                </a:solidFill>
                <a:latin typeface="Times New Roman" panose="02020603050405020304" pitchFamily="18" charset="0"/>
                <a:cs typeface="Times New Roman" panose="02020603050405020304" pitchFamily="18" charset="0"/>
              </a:rPr>
              <a:t>kases ieņēmumu un izdevumu orderi</a:t>
            </a:r>
            <a:r>
              <a:rPr lang="lv-LV" altLang="lv-LV" sz="2000" b="1" dirty="0" smtClean="0">
                <a:latin typeface="Times New Roman" panose="02020603050405020304" pitchFamily="18" charset="0"/>
                <a:cs typeface="Times New Roman" panose="02020603050405020304" pitchFamily="18" charset="0"/>
              </a:rPr>
              <a:t> </a:t>
            </a:r>
            <a:r>
              <a:rPr lang="lv-LV" altLang="lv-LV" sz="2000" dirty="0" smtClean="0">
                <a:latin typeface="Times New Roman" panose="02020603050405020304" pitchFamily="18" charset="0"/>
                <a:cs typeface="Times New Roman" panose="02020603050405020304" pitchFamily="18" charset="0"/>
              </a:rPr>
              <a:t>gadījumos, ja nav </a:t>
            </a:r>
            <a:r>
              <a:rPr lang="lv-LV" altLang="lv-LV" sz="2000" b="1" dirty="0" smtClean="0">
                <a:solidFill>
                  <a:srgbClr val="0070C0"/>
                </a:solidFill>
                <a:latin typeface="Times New Roman" panose="02020603050405020304" pitchFamily="18" charset="0"/>
                <a:cs typeface="Times New Roman" panose="02020603050405020304" pitchFamily="18" charset="0"/>
              </a:rPr>
              <a:t>ārējā </a:t>
            </a:r>
            <a:r>
              <a:rPr lang="lv-LV" altLang="lv-LV" sz="2000" dirty="0" smtClean="0">
                <a:latin typeface="Times New Roman" panose="02020603050405020304" pitchFamily="18" charset="0"/>
                <a:cs typeface="Times New Roman" panose="02020603050405020304" pitchFamily="18" charset="0"/>
              </a:rPr>
              <a:t>(</a:t>
            </a:r>
            <a:r>
              <a:rPr lang="lv-LV" altLang="lv-LV" sz="2000" i="1" dirty="0" smtClean="0">
                <a:latin typeface="Times New Roman" panose="02020603050405020304" pitchFamily="18" charset="0"/>
                <a:cs typeface="Times New Roman" panose="02020603050405020304" pitchFamily="18" charset="0"/>
              </a:rPr>
              <a:t>dokuments, ko izsniedz darījumu partneris</a:t>
            </a:r>
            <a:r>
              <a:rPr lang="lv-LV" altLang="lv-LV" sz="2000" dirty="0" smtClean="0">
                <a:latin typeface="Times New Roman" panose="02020603050405020304" pitchFamily="18" charset="0"/>
                <a:cs typeface="Times New Roman" panose="02020603050405020304" pitchFamily="18" charset="0"/>
              </a:rPr>
              <a:t>) </a:t>
            </a:r>
            <a:r>
              <a:rPr lang="lv-LV" altLang="lv-LV" sz="2000" b="1" dirty="0" smtClean="0">
                <a:solidFill>
                  <a:srgbClr val="0070C0"/>
                </a:solidFill>
                <a:latin typeface="Times New Roman" panose="02020603050405020304" pitchFamily="18" charset="0"/>
                <a:cs typeface="Times New Roman" panose="02020603050405020304" pitchFamily="18" charset="0"/>
              </a:rPr>
              <a:t>attaisnojuma dokumenta.</a:t>
            </a:r>
          </a:p>
          <a:p>
            <a:pPr algn="just" eaLnBrk="1" hangingPunct="1">
              <a:lnSpc>
                <a:spcPct val="90000"/>
              </a:lnSpc>
              <a:defRPr/>
            </a:pPr>
            <a:endParaRPr lang="lv-LV" altLang="lv-LV" sz="2000" b="1" dirty="0" smtClean="0">
              <a:solidFill>
                <a:srgbClr val="0070C0"/>
              </a:solidFill>
              <a:latin typeface="Times New Roman" panose="02020603050405020304" pitchFamily="18" charset="0"/>
              <a:cs typeface="Times New Roman" panose="02020603050405020304" pitchFamily="18" charset="0"/>
            </a:endParaRPr>
          </a:p>
          <a:p>
            <a:pPr algn="just" eaLnBrk="1" hangingPunct="1">
              <a:lnSpc>
                <a:spcPct val="90000"/>
              </a:lnSpc>
              <a:buFont typeface="Wingdings" pitchFamily="2" charset="2"/>
              <a:buNone/>
              <a:defRPr/>
            </a:pPr>
            <a:r>
              <a:rPr lang="lv-LV" altLang="lv-LV" sz="1800" b="1" i="1" u="sng" dirty="0" smtClean="0">
                <a:solidFill>
                  <a:srgbClr val="0070C0"/>
                </a:solidFill>
                <a:latin typeface="Times New Roman" panose="02020603050405020304" pitchFamily="18" charset="0"/>
                <a:cs typeface="Times New Roman" panose="02020603050405020304" pitchFamily="18" charset="0"/>
              </a:rPr>
              <a:t>Piemēram</a:t>
            </a:r>
            <a:r>
              <a:rPr lang="lv-LV" altLang="lv-LV" sz="1800" dirty="0" smtClean="0">
                <a:latin typeface="Times New Roman" panose="02020603050405020304" pitchFamily="18" charset="0"/>
                <a:cs typeface="Times New Roman" panose="02020603050405020304" pitchFamily="18" charset="0"/>
              </a:rPr>
              <a:t>, kases ieņēmumu orderi aizpilda:</a:t>
            </a:r>
          </a:p>
          <a:p>
            <a:pPr algn="just" eaLnBrk="1" hangingPunct="1">
              <a:lnSpc>
                <a:spcPct val="90000"/>
              </a:lnSpc>
              <a:buFontTx/>
              <a:buChar char="-"/>
              <a:defRPr/>
            </a:pPr>
            <a:r>
              <a:rPr lang="lv-LV" altLang="lv-LV" sz="1800" dirty="0" smtClean="0">
                <a:latin typeface="Times New Roman" panose="02020603050405020304" pitchFamily="18" charset="0"/>
                <a:cs typeface="Times New Roman" panose="02020603050405020304" pitchFamily="18" charset="0"/>
              </a:rPr>
              <a:t>nodokļu maksātāji, kuri var nelietot kases aparātu un izraksta darījumu kvītis, kases ieņēmumu orderi sagatavo, pamatojoties uz minēto dokumentu datiem (dienas vai nedēļas laikā kvītis </a:t>
            </a:r>
            <a:r>
              <a:rPr lang="lv-LV" altLang="lv-LV" sz="1800" dirty="0" err="1" smtClean="0">
                <a:latin typeface="Times New Roman" panose="02020603050405020304" pitchFamily="18" charset="0"/>
                <a:cs typeface="Times New Roman" panose="02020603050405020304" pitchFamily="18" charset="0"/>
              </a:rPr>
              <a:t>Nr.AA</a:t>
            </a:r>
            <a:r>
              <a:rPr lang="lv-LV" altLang="lv-LV" sz="1800" dirty="0" smtClean="0">
                <a:latin typeface="Times New Roman" panose="02020603050405020304" pitchFamily="18" charset="0"/>
                <a:cs typeface="Times New Roman" panose="02020603050405020304" pitchFamily="18" charset="0"/>
              </a:rPr>
              <a:t> ... līdz </a:t>
            </a:r>
            <a:r>
              <a:rPr lang="lv-LV" altLang="lv-LV" sz="1800" dirty="0" err="1" smtClean="0">
                <a:latin typeface="Times New Roman" panose="02020603050405020304" pitchFamily="18" charset="0"/>
                <a:cs typeface="Times New Roman" panose="02020603050405020304" pitchFamily="18" charset="0"/>
              </a:rPr>
              <a:t>Nr.AA</a:t>
            </a:r>
            <a:r>
              <a:rPr lang="lv-LV" altLang="lv-LV" sz="1800" dirty="0" smtClean="0">
                <a:latin typeface="Times New Roman" panose="02020603050405020304" pitchFamily="18" charset="0"/>
                <a:cs typeface="Times New Roman" panose="02020603050405020304" pitchFamily="18" charset="0"/>
              </a:rPr>
              <a:t> ...);</a:t>
            </a:r>
          </a:p>
          <a:p>
            <a:pPr algn="just" eaLnBrk="1" hangingPunct="1">
              <a:lnSpc>
                <a:spcPct val="90000"/>
              </a:lnSpc>
              <a:buFontTx/>
              <a:buChar char="-"/>
              <a:defRPr/>
            </a:pPr>
            <a:r>
              <a:rPr lang="lv-LV" altLang="lv-LV" sz="1800" dirty="0" smtClean="0">
                <a:latin typeface="Times New Roman" panose="02020603050405020304" pitchFamily="18" charset="0"/>
                <a:cs typeface="Times New Roman" panose="02020603050405020304" pitchFamily="18" charset="0"/>
              </a:rPr>
              <a:t>nodokļu maksātājam ieguldot saimnieciskajā darbībā personīgos naudas līdzekļus;</a:t>
            </a:r>
          </a:p>
          <a:p>
            <a:pPr algn="just" eaLnBrk="1" hangingPunct="1">
              <a:lnSpc>
                <a:spcPct val="90000"/>
              </a:lnSpc>
              <a:buFontTx/>
              <a:buChar char="-"/>
              <a:defRPr/>
            </a:pPr>
            <a:r>
              <a:rPr lang="lv-LV" altLang="lv-LV" sz="1800" dirty="0" smtClean="0">
                <a:latin typeface="Times New Roman" panose="02020603050405020304" pitchFamily="18" charset="0"/>
                <a:cs typeface="Times New Roman" panose="02020603050405020304" pitchFamily="18" charset="0"/>
              </a:rPr>
              <a:t>nodokļu maksātāji, kuriem ir jālieto kases aparāts, orderi sagatavo pēc kases aparāta “Z” pārskata datiem.</a:t>
            </a:r>
          </a:p>
          <a:p>
            <a:pPr algn="just" eaLnBrk="1" hangingPunct="1">
              <a:lnSpc>
                <a:spcPct val="90000"/>
              </a:lnSpc>
              <a:buFontTx/>
              <a:buChar char="-"/>
              <a:defRPr/>
            </a:pPr>
            <a:endParaRPr lang="lv-LV" altLang="lv-LV" sz="2000" dirty="0" smtClean="0">
              <a:latin typeface="Times New Roman" panose="02020603050405020304" pitchFamily="18" charset="0"/>
              <a:cs typeface="Times New Roman" panose="02020603050405020304" pitchFamily="18" charset="0"/>
            </a:endParaRPr>
          </a:p>
          <a:p>
            <a:pPr>
              <a:lnSpc>
                <a:spcPct val="90000"/>
              </a:lnSpc>
              <a:defRPr/>
            </a:pPr>
            <a:r>
              <a:rPr lang="lv-LV" sz="2000" dirty="0" smtClean="0">
                <a:latin typeface="Times New Roman" panose="02020603050405020304" pitchFamily="18" charset="0"/>
                <a:cs typeface="Times New Roman" panose="02020603050405020304" pitchFamily="18" charset="0"/>
              </a:rPr>
              <a:t>Ja nodokļu maksātāja </a:t>
            </a:r>
            <a:r>
              <a:rPr lang="lv-LV" sz="2000" b="1" dirty="0" smtClean="0">
                <a:solidFill>
                  <a:srgbClr val="0070C0"/>
                </a:solidFill>
                <a:latin typeface="Times New Roman" panose="02020603050405020304" pitchFamily="18" charset="0"/>
                <a:cs typeface="Times New Roman" panose="02020603050405020304" pitchFamily="18" charset="0"/>
              </a:rPr>
              <a:t>vidējie dienas skaidrās naudas ieņēmumi kasē nav lielāki par 150 euro, kases ieņēmumu orderi aizpilda reizi nedēļā </a:t>
            </a:r>
            <a:r>
              <a:rPr lang="lv-LV" sz="2000" i="1" dirty="0" smtClean="0">
                <a:latin typeface="Times New Roman" panose="02020603050405020304" pitchFamily="18" charset="0"/>
                <a:cs typeface="Times New Roman" panose="02020603050405020304" pitchFamily="18" charset="0"/>
              </a:rPr>
              <a:t>(v</a:t>
            </a:r>
            <a:r>
              <a:rPr lang="lv-LV" sz="1800" i="1" dirty="0" smtClean="0">
                <a:effectLst>
                  <a:outerShdw blurRad="38100" dist="38100" dir="2700000" algn="tl">
                    <a:srgbClr val="FFFFFF"/>
                  </a:outerShdw>
                </a:effectLst>
                <a:latin typeface="Times New Roman" panose="02020603050405020304" pitchFamily="18" charset="0"/>
                <a:cs typeface="Times New Roman" panose="02020603050405020304" pitchFamily="18" charset="0"/>
              </a:rPr>
              <a:t>idējos dienas skaidrās naudas ieņēmumus kasē aprēķina, saskaitot </a:t>
            </a:r>
            <a:r>
              <a:rPr lang="lv-LV" sz="1800" i="1" dirty="0" smtClean="0">
                <a:latin typeface="Times New Roman" panose="02020603050405020304" pitchFamily="18" charset="0"/>
                <a:cs typeface="Times New Roman" panose="02020603050405020304" pitchFamily="18" charset="0"/>
              </a:rPr>
              <a:t>katra iepriekšējā kalendāra mēneša darbdienā saņemtos skaidrās naudas maksājumus kasē un iegūto kopsummu dalot ar minētā kalendāra mēneša darbdienu skaitu).</a:t>
            </a:r>
          </a:p>
          <a:p>
            <a:pPr algn="just" eaLnBrk="1" hangingPunct="1">
              <a:lnSpc>
                <a:spcPct val="90000"/>
              </a:lnSpc>
              <a:buFontTx/>
              <a:buChar char="-"/>
              <a:defRPr/>
            </a:pPr>
            <a:endParaRPr lang="lv-LV" altLang="lv-LV" sz="2400" dirty="0" smtClean="0">
              <a:latin typeface="Times New Roman" panose="02020603050405020304" pitchFamily="18" charset="0"/>
              <a:cs typeface="Times New Roman" panose="02020603050405020304" pitchFamily="18" charset="0"/>
            </a:endParaRPr>
          </a:p>
        </p:txBody>
      </p:sp>
      <p:sp>
        <p:nvSpPr>
          <p:cNvPr id="229378" name="Slide Number Placeholder 5"/>
          <p:cNvSpPr>
            <a:spLocks noGrp="1"/>
          </p:cNvSpPr>
          <p:nvPr>
            <p:ph type="sldNum" sz="quarter" idx="12"/>
          </p:nvPr>
        </p:nvSpPr>
        <p:spPr/>
        <p:txBody>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eaLnBrk="1" hangingPunct="1">
              <a:spcBef>
                <a:spcPct val="0"/>
              </a:spcBef>
              <a:buClrTx/>
              <a:buSzTx/>
              <a:buFontTx/>
              <a:buNone/>
              <a:defRPr/>
            </a:pPr>
            <a:fld id="{75AD923B-E15E-461C-8E6C-9B6AA7509B7F}" type="slidenum">
              <a:rPr lang="lv-LV" altLang="lv-LV" sz="1000" smtClean="0">
                <a:solidFill>
                  <a:srgbClr val="000000"/>
                </a:solidFill>
              </a:rPr>
              <a:pPr eaLnBrk="1" hangingPunct="1">
                <a:spcBef>
                  <a:spcPct val="0"/>
                </a:spcBef>
                <a:buClrTx/>
                <a:buSzTx/>
                <a:buFontTx/>
                <a:buNone/>
                <a:defRPr/>
              </a:pPr>
              <a:t>7</a:t>
            </a:fld>
            <a:endParaRPr lang="lv-LV" altLang="lv-LV" sz="1000" smtClean="0">
              <a:solidFill>
                <a:srgbClr val="000000"/>
              </a:solidFill>
            </a:endParaRPr>
          </a:p>
        </p:txBody>
      </p:sp>
    </p:spTree>
    <p:extLst>
      <p:ext uri="{BB962C8B-B14F-4D97-AF65-F5344CB8AC3E}">
        <p14:creationId xmlns:p14="http://schemas.microsoft.com/office/powerpoint/2010/main" val="370732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lv-LV" sz="32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a:t>
            </a:r>
            <a: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darbības ieņēmumu un izdevumu uzskaites žurnāla aizpildīšana</a:t>
            </a:r>
            <a:br>
              <a:rPr lang="lv-LV" sz="32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32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1268760"/>
            <a:ext cx="8077200" cy="5112567"/>
          </a:xfrm>
        </p:spPr>
        <p:txBody>
          <a:bodyPr>
            <a:normAutofit lnSpcReduction="10000"/>
          </a:bodyPr>
          <a:lstStyle/>
          <a:p>
            <a:pPr marL="0" indent="0" algn="just">
              <a:lnSpc>
                <a:spcPct val="90000"/>
              </a:lnSpc>
              <a:buClr>
                <a:srgbClr val="0070C0"/>
              </a:buClr>
              <a:buNone/>
              <a:defRPr/>
            </a:pPr>
            <a:r>
              <a:rPr lang="lv-LV" sz="2000" dirty="0" smtClean="0">
                <a:latin typeface="Times New Roman" panose="02020603050405020304" pitchFamily="18" charset="0"/>
                <a:cs typeface="Times New Roman" panose="02020603050405020304" pitchFamily="18" charset="0"/>
              </a:rPr>
              <a:t>	</a:t>
            </a:r>
          </a:p>
          <a:p>
            <a:pPr algn="just">
              <a:lnSpc>
                <a:spcPct val="90000"/>
              </a:lnSpc>
              <a:buClr>
                <a:srgbClr val="0070C0"/>
              </a:buClr>
              <a:defRPr/>
            </a:pPr>
            <a:r>
              <a:rPr lang="lv-LV" sz="2800" dirty="0" smtClean="0">
                <a:latin typeface="Times New Roman" panose="02020603050405020304" pitchFamily="18" charset="0"/>
                <a:cs typeface="Times New Roman" panose="02020603050405020304" pitchFamily="18" charset="0"/>
              </a:rPr>
              <a:t>Naudas </a:t>
            </a:r>
            <a:r>
              <a:rPr lang="lv-LV" sz="2800" dirty="0">
                <a:latin typeface="Times New Roman" panose="02020603050405020304" pitchFamily="18" charset="0"/>
                <a:cs typeface="Times New Roman" panose="02020603050405020304" pitchFamily="18" charset="0"/>
              </a:rPr>
              <a:t>summas, </a:t>
            </a:r>
            <a:r>
              <a:rPr lang="lv-LV" sz="2800" b="1" dirty="0">
                <a:solidFill>
                  <a:srgbClr val="0070C0"/>
                </a:solidFill>
                <a:latin typeface="Times New Roman" panose="02020603050405020304" pitchFamily="18" charset="0"/>
                <a:cs typeface="Times New Roman" panose="02020603050405020304" pitchFamily="18" charset="0"/>
              </a:rPr>
              <a:t>kas gūtas ārpus saimnieciskās darbības</a:t>
            </a:r>
            <a:r>
              <a:rPr lang="lv-LV" sz="2800" dirty="0">
                <a:solidFill>
                  <a:srgbClr val="0070C0"/>
                </a:solidFill>
                <a:latin typeface="Times New Roman" panose="02020603050405020304" pitchFamily="18" charset="0"/>
                <a:cs typeface="Times New Roman" panose="02020603050405020304" pitchFamily="18" charset="0"/>
              </a:rPr>
              <a:t> un </a:t>
            </a:r>
            <a:r>
              <a:rPr lang="lv-LV" sz="2800" b="1" dirty="0">
                <a:solidFill>
                  <a:srgbClr val="0070C0"/>
                </a:solidFill>
                <a:latin typeface="Times New Roman" panose="02020603050405020304" pitchFamily="18" charset="0"/>
                <a:cs typeface="Times New Roman" panose="02020603050405020304" pitchFamily="18" charset="0"/>
              </a:rPr>
              <a:t>izlietotas personīgajām vajadzībām</a:t>
            </a:r>
            <a:r>
              <a:rPr lang="lv-LV" sz="2800" dirty="0">
                <a:solidFill>
                  <a:srgbClr val="0070C0"/>
                </a:solidFill>
                <a:latin typeface="Times New Roman" panose="02020603050405020304" pitchFamily="18" charset="0"/>
                <a:cs typeface="Times New Roman" panose="02020603050405020304" pitchFamily="18" charset="0"/>
              </a:rPr>
              <a:t> </a:t>
            </a:r>
            <a:r>
              <a:rPr lang="lv-LV" sz="2800" dirty="0">
                <a:latin typeface="Times New Roman" panose="02020603050405020304" pitchFamily="18" charset="0"/>
                <a:cs typeface="Times New Roman" panose="02020603050405020304" pitchFamily="18" charset="0"/>
              </a:rPr>
              <a:t>un, ja tās ir nošķirtas no saimnieciskajā darbībā gūtajām un izlietotajām naudas summām, žurnālā neuzskaita</a:t>
            </a:r>
            <a:r>
              <a:rPr lang="lv-LV" sz="2800" dirty="0" smtClean="0">
                <a:latin typeface="Times New Roman" panose="02020603050405020304" pitchFamily="18" charset="0"/>
                <a:cs typeface="Times New Roman" panose="02020603050405020304" pitchFamily="18" charset="0"/>
              </a:rPr>
              <a:t>.</a:t>
            </a:r>
          </a:p>
          <a:p>
            <a:pPr algn="just">
              <a:lnSpc>
                <a:spcPct val="90000"/>
              </a:lnSpc>
              <a:buClr>
                <a:srgbClr val="0070C0"/>
              </a:buClr>
              <a:defRPr/>
            </a:pPr>
            <a:endParaRPr lang="lv-LV" sz="2000" dirty="0">
              <a:latin typeface="Times New Roman" panose="02020603050405020304" pitchFamily="18" charset="0"/>
              <a:cs typeface="Times New Roman" panose="02020603050405020304" pitchFamily="18" charset="0"/>
            </a:endParaRPr>
          </a:p>
          <a:p>
            <a:pPr algn="just">
              <a:lnSpc>
                <a:spcPct val="90000"/>
              </a:lnSpc>
              <a:buClr>
                <a:srgbClr val="0070C0"/>
              </a:buClr>
              <a:defRPr/>
            </a:pPr>
            <a:r>
              <a:rPr lang="lv-LV" sz="2000" dirty="0">
                <a:latin typeface="Times New Roman" panose="02020603050405020304" pitchFamily="18" charset="0"/>
                <a:cs typeface="Times New Roman" panose="02020603050405020304" pitchFamily="18" charset="0"/>
              </a:rPr>
              <a:t> </a:t>
            </a:r>
            <a:r>
              <a:rPr lang="lv-LV" sz="2800" dirty="0" smtClean="0">
                <a:latin typeface="Times New Roman" panose="02020603050405020304" pitchFamily="18" charset="0"/>
                <a:cs typeface="Times New Roman" panose="02020603050405020304" pitchFamily="18" charset="0"/>
              </a:rPr>
              <a:t>Ārpus </a:t>
            </a:r>
            <a:r>
              <a:rPr lang="lv-LV" sz="2800" dirty="0">
                <a:latin typeface="Times New Roman" panose="02020603050405020304" pitchFamily="18" charset="0"/>
                <a:cs typeface="Times New Roman" panose="02020603050405020304" pitchFamily="18" charset="0"/>
              </a:rPr>
              <a:t>saimnieciskās darbības gūtos ieņēmumus un izdarītos izdevumus žurnālā </a:t>
            </a:r>
            <a:r>
              <a:rPr lang="lv-LV" sz="2800" b="1" dirty="0">
                <a:solidFill>
                  <a:srgbClr val="0070C0"/>
                </a:solidFill>
                <a:latin typeface="Times New Roman" panose="02020603050405020304" pitchFamily="18" charset="0"/>
                <a:cs typeface="Times New Roman" panose="02020603050405020304" pitchFamily="18" charset="0"/>
              </a:rPr>
              <a:t>uzrāda tikai tad, ja persona tos iegulda saimnieciskās darbības vajadzībām (turpmāk ‑ personiskie ieguldījumi) vai izlieto personīgajām vajadzībām (turpmāk ‑ personīgajam patēriņam izņemtie līdzekļi</a:t>
            </a:r>
            <a:r>
              <a:rPr lang="lv-LV" sz="2800" b="1" dirty="0">
                <a:latin typeface="Times New Roman" panose="02020603050405020304" pitchFamily="18" charset="0"/>
                <a:cs typeface="Times New Roman" panose="02020603050405020304" pitchFamily="18" charset="0"/>
              </a:rPr>
              <a:t>).</a:t>
            </a:r>
          </a:p>
          <a:p>
            <a:pPr algn="just">
              <a:buClr>
                <a:srgbClr val="0070C0"/>
              </a:buClr>
            </a:pPr>
            <a:endParaRPr lang="lv-LV"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86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250825" y="332656"/>
            <a:ext cx="8785225" cy="1088157"/>
          </a:xfrm>
        </p:spPr>
        <p:txBody>
          <a:bodyPr>
            <a:normAutofit fontScale="90000"/>
          </a:bodyPr>
          <a:lstStyle/>
          <a:p>
            <a:pPr algn="ctr"/>
            <a:r>
              <a:rPr lang="lv-LV"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Saimnieciskās darbības ieņēmumu un izdevumu uzskaites </a:t>
            </a:r>
            <a:r>
              <a:rPr lang="lv-LV" sz="2800" b="1"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žurnāls </a:t>
            </a:r>
            <a:r>
              <a:rPr lang="lv-LV" sz="2800" dirty="0" smtClean="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(1.pielikums)</a:t>
            </a:r>
            <a:r>
              <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lv-LV" sz="2800"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altLang="lv-LV" sz="2800" dirty="0" smtClean="0"/>
          </a:p>
        </p:txBody>
      </p:sp>
      <p:sp>
        <p:nvSpPr>
          <p:cNvPr id="232451" name="Slide Number Placeholder 3"/>
          <p:cNvSpPr>
            <a:spLocks noGrp="1"/>
          </p:cNvSpPr>
          <p:nvPr>
            <p:ph type="sldNum" sz="quarter" idx="12"/>
          </p:nvPr>
        </p:nvSpPr>
        <p:spPr/>
        <p:txBody>
          <a:bodyPr/>
          <a:lstStyle>
            <a:lvl1pPr algn="ctr" eaLnBrk="0" hangingPunct="0">
              <a:defRPr>
                <a:solidFill>
                  <a:schemeClr val="tx1"/>
                </a:solidFill>
                <a:latin typeface="Arial" charset="0"/>
              </a:defRPr>
            </a:lvl1pPr>
            <a:lvl2pPr marL="742950" indent="-285750" algn="ctr" eaLnBrk="0" hangingPunct="0">
              <a:defRPr>
                <a:solidFill>
                  <a:schemeClr val="tx1"/>
                </a:solidFill>
                <a:latin typeface="Arial" charset="0"/>
              </a:defRPr>
            </a:lvl2pPr>
            <a:lvl3pPr marL="1143000" indent="-228600" algn="ctr" eaLnBrk="0" hangingPunct="0">
              <a:defRPr>
                <a:solidFill>
                  <a:schemeClr val="tx1"/>
                </a:solidFill>
                <a:latin typeface="Arial" charset="0"/>
              </a:defRPr>
            </a:lvl3pPr>
            <a:lvl4pPr marL="1600200" indent="-228600" algn="ctr" eaLnBrk="0" hangingPunct="0">
              <a:defRPr>
                <a:solidFill>
                  <a:schemeClr val="tx1"/>
                </a:solidFill>
                <a:latin typeface="Arial" charset="0"/>
              </a:defRPr>
            </a:lvl4pPr>
            <a:lvl5pPr marL="2057400" indent="-228600" algn="ctr"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fld id="{25C101ED-F64E-45AA-AC49-D817D849AE63}" type="slidenum">
              <a:rPr lang="lv-LV" altLang="lv-LV" smtClean="0"/>
              <a:pPr algn="r" eaLnBrk="1" hangingPunct="1">
                <a:defRPr/>
              </a:pPr>
              <a:t>9</a:t>
            </a:fld>
            <a:endParaRPr lang="lv-LV" altLang="lv-LV" smtClean="0"/>
          </a:p>
        </p:txBody>
      </p:sp>
      <p:graphicFrame>
        <p:nvGraphicFramePr>
          <p:cNvPr id="2" name="Table 1"/>
          <p:cNvGraphicFramePr>
            <a:graphicFrameLocks noGrp="1"/>
          </p:cNvGraphicFramePr>
          <p:nvPr>
            <p:extLst>
              <p:ext uri="{D42A27DB-BD31-4B8C-83A1-F6EECF244321}">
                <p14:modId xmlns:p14="http://schemas.microsoft.com/office/powerpoint/2010/main" val="3187955200"/>
              </p:ext>
            </p:extLst>
          </p:nvPr>
        </p:nvGraphicFramePr>
        <p:xfrm>
          <a:off x="611560" y="1340767"/>
          <a:ext cx="8424938" cy="4824537"/>
        </p:xfrm>
        <a:graphic>
          <a:graphicData uri="http://schemas.openxmlformats.org/drawingml/2006/table">
            <a:tbl>
              <a:tblPr>
                <a:tableStyleId>{5C22544A-7EE6-4342-B048-85BDC9FD1C3A}</a:tableStyleId>
              </a:tblPr>
              <a:tblGrid>
                <a:gridCol w="517156">
                  <a:extLst>
                    <a:ext uri="{9D8B030D-6E8A-4147-A177-3AD203B41FA5}">
                      <a16:colId xmlns:a16="http://schemas.microsoft.com/office/drawing/2014/main" val="20000"/>
                    </a:ext>
                  </a:extLst>
                </a:gridCol>
                <a:gridCol w="601782">
                  <a:extLst>
                    <a:ext uri="{9D8B030D-6E8A-4147-A177-3AD203B41FA5}">
                      <a16:colId xmlns:a16="http://schemas.microsoft.com/office/drawing/2014/main" val="20001"/>
                    </a:ext>
                  </a:extLst>
                </a:gridCol>
                <a:gridCol w="777301">
                  <a:extLst>
                    <a:ext uri="{9D8B030D-6E8A-4147-A177-3AD203B41FA5}">
                      <a16:colId xmlns:a16="http://schemas.microsoft.com/office/drawing/2014/main" val="20002"/>
                    </a:ext>
                  </a:extLst>
                </a:gridCol>
                <a:gridCol w="1128340">
                  <a:extLst>
                    <a:ext uri="{9D8B030D-6E8A-4147-A177-3AD203B41FA5}">
                      <a16:colId xmlns:a16="http://schemas.microsoft.com/office/drawing/2014/main" val="20003"/>
                    </a:ext>
                  </a:extLst>
                </a:gridCol>
                <a:gridCol w="1165951">
                  <a:extLst>
                    <a:ext uri="{9D8B030D-6E8A-4147-A177-3AD203B41FA5}">
                      <a16:colId xmlns:a16="http://schemas.microsoft.com/office/drawing/2014/main" val="20004"/>
                    </a:ext>
                  </a:extLst>
                </a:gridCol>
                <a:gridCol w="739690">
                  <a:extLst>
                    <a:ext uri="{9D8B030D-6E8A-4147-A177-3AD203B41FA5}">
                      <a16:colId xmlns:a16="http://schemas.microsoft.com/office/drawing/2014/main" val="20005"/>
                    </a:ext>
                  </a:extLst>
                </a:gridCol>
                <a:gridCol w="601782">
                  <a:extLst>
                    <a:ext uri="{9D8B030D-6E8A-4147-A177-3AD203B41FA5}">
                      <a16:colId xmlns:a16="http://schemas.microsoft.com/office/drawing/2014/main" val="20006"/>
                    </a:ext>
                  </a:extLst>
                </a:gridCol>
                <a:gridCol w="601782">
                  <a:extLst>
                    <a:ext uri="{9D8B030D-6E8A-4147-A177-3AD203B41FA5}">
                      <a16:colId xmlns:a16="http://schemas.microsoft.com/office/drawing/2014/main" val="20007"/>
                    </a:ext>
                  </a:extLst>
                </a:gridCol>
                <a:gridCol w="629989">
                  <a:extLst>
                    <a:ext uri="{9D8B030D-6E8A-4147-A177-3AD203B41FA5}">
                      <a16:colId xmlns:a16="http://schemas.microsoft.com/office/drawing/2014/main" val="20008"/>
                    </a:ext>
                  </a:extLst>
                </a:gridCol>
                <a:gridCol w="554766">
                  <a:extLst>
                    <a:ext uri="{9D8B030D-6E8A-4147-A177-3AD203B41FA5}">
                      <a16:colId xmlns:a16="http://schemas.microsoft.com/office/drawing/2014/main" val="20009"/>
                    </a:ext>
                  </a:extLst>
                </a:gridCol>
                <a:gridCol w="551633">
                  <a:extLst>
                    <a:ext uri="{9D8B030D-6E8A-4147-A177-3AD203B41FA5}">
                      <a16:colId xmlns:a16="http://schemas.microsoft.com/office/drawing/2014/main" val="20010"/>
                    </a:ext>
                  </a:extLst>
                </a:gridCol>
                <a:gridCol w="554766">
                  <a:extLst>
                    <a:ext uri="{9D8B030D-6E8A-4147-A177-3AD203B41FA5}">
                      <a16:colId xmlns:a16="http://schemas.microsoft.com/office/drawing/2014/main" val="20011"/>
                    </a:ext>
                  </a:extLst>
                </a:gridCol>
              </a:tblGrid>
              <a:tr h="854116">
                <a:tc gridSpan="2">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Ieraksta</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hMerge="1">
                  <a:txBody>
                    <a:bodyPr/>
                    <a:lstStyle/>
                    <a:p>
                      <a:endParaRPr lang="lv-LV"/>
                    </a:p>
                  </a:txBody>
                  <a:tcPr/>
                </a:tc>
                <a:tc rowSpan="2">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Dokumenta nosaukums, numurs un datums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rowSpan="2">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Dokumenta autors, darījuma partneris (fiziskās personas vārds, uzvārds vai juridiskās personas nosaukums)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rowSpan="2">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Saimnieciskā darījuma apraksts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rowSpan="2">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Analītiskās uzskaites reģistra Nr. vai nosaukums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gridSpan="2">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Kase, </a:t>
                      </a:r>
                      <a:r>
                        <a:rPr lang="lv-LV" sz="1200" i="1" u="none" strike="noStrike" dirty="0">
                          <a:effectLst/>
                          <a:latin typeface="Times New Roman" panose="02020603050405020304" pitchFamily="18" charset="0"/>
                          <a:cs typeface="Times New Roman" panose="02020603050405020304" pitchFamily="18" charset="0"/>
                        </a:rPr>
                        <a:t>euro</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hMerge="1">
                  <a:txBody>
                    <a:bodyPr/>
                    <a:lstStyle/>
                    <a:p>
                      <a:endParaRPr lang="lv-LV"/>
                    </a:p>
                  </a:txBody>
                  <a:tcPr/>
                </a:tc>
                <a:tc gridSpan="2">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Kredītiestāžu konti, </a:t>
                      </a:r>
                      <a:r>
                        <a:rPr lang="lv-LV" sz="1200" i="1" u="none" strike="noStrike" dirty="0">
                          <a:effectLst/>
                          <a:latin typeface="Times New Roman" panose="02020603050405020304" pitchFamily="18" charset="0"/>
                          <a:cs typeface="Times New Roman" panose="02020603050405020304" pitchFamily="18" charset="0"/>
                        </a:rPr>
                        <a:t>euro</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hMerge="1">
                  <a:txBody>
                    <a:bodyPr/>
                    <a:lstStyle/>
                    <a:p>
                      <a:endParaRPr lang="lv-LV"/>
                    </a:p>
                  </a:txBody>
                  <a:tcPr/>
                </a:tc>
                <a:tc gridSpan="2">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Citi maksāšanas līdzekļi, </a:t>
                      </a:r>
                      <a:r>
                        <a:rPr lang="lv-LV" sz="1200" i="1" u="none" strike="noStrike" dirty="0">
                          <a:effectLst/>
                          <a:latin typeface="Times New Roman" panose="02020603050405020304" pitchFamily="18" charset="0"/>
                          <a:cs typeface="Times New Roman" panose="02020603050405020304" pitchFamily="18" charset="0"/>
                        </a:rPr>
                        <a:t>euro</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hMerge="1">
                  <a:txBody>
                    <a:bodyPr/>
                    <a:lstStyle/>
                    <a:p>
                      <a:endParaRPr lang="lv-LV"/>
                    </a:p>
                  </a:txBody>
                  <a:tcPr/>
                </a:tc>
                <a:extLst>
                  <a:ext uri="{0D108BD9-81ED-4DB2-BD59-A6C34878D82A}">
                    <a16:rowId xmlns:a16="http://schemas.microsoft.com/office/drawing/2014/main" val="10000"/>
                  </a:ext>
                </a:extLst>
              </a:tr>
              <a:tr h="1361246">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kārtas numurs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datums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vMerge="1">
                  <a:txBody>
                    <a:bodyPr/>
                    <a:lstStyle/>
                    <a:p>
                      <a:endParaRPr lang="lv-LV"/>
                    </a:p>
                  </a:txBody>
                  <a:tcPr/>
                </a:tc>
                <a:tc vMerge="1">
                  <a:txBody>
                    <a:bodyPr/>
                    <a:lstStyle/>
                    <a:p>
                      <a:endParaRPr lang="lv-LV"/>
                    </a:p>
                  </a:txBody>
                  <a:tcPr/>
                </a:tc>
                <a:tc vMerge="1">
                  <a:txBody>
                    <a:bodyPr/>
                    <a:lstStyle/>
                    <a:p>
                      <a:endParaRPr lang="lv-LV"/>
                    </a:p>
                  </a:txBody>
                  <a:tcPr/>
                </a:tc>
                <a:tc vMerge="1">
                  <a:txBody>
                    <a:bodyPr/>
                    <a:lstStyle/>
                    <a:p>
                      <a:endParaRPr lang="lv-LV"/>
                    </a:p>
                  </a:txBody>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saņemts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izsniegts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saņemts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izsniegts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saņemts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tc>
                  <a:txBody>
                    <a:bodyPr/>
                    <a:lstStyle/>
                    <a:p>
                      <a:pPr algn="ctr" fontAlgn="ctr"/>
                      <a:r>
                        <a:rPr lang="lv-LV" sz="1200" u="none" strike="noStrike" dirty="0">
                          <a:effectLst/>
                          <a:latin typeface="Times New Roman" panose="02020603050405020304" pitchFamily="18" charset="0"/>
                          <a:cs typeface="Times New Roman" panose="02020603050405020304" pitchFamily="18" charset="0"/>
                        </a:rPr>
                        <a:t>izsniegts</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ctr">
                    <a:solidFill>
                      <a:schemeClr val="accent1">
                        <a:lumMod val="20000"/>
                        <a:lumOff val="80000"/>
                      </a:schemeClr>
                    </a:solidFill>
                  </a:tcPr>
                </a:tc>
                <a:extLst>
                  <a:ext uri="{0D108BD9-81ED-4DB2-BD59-A6C34878D82A}">
                    <a16:rowId xmlns:a16="http://schemas.microsoft.com/office/drawing/2014/main" val="10001"/>
                  </a:ext>
                </a:extLst>
              </a:tr>
              <a:tr h="240220">
                <a:tc>
                  <a:txBody>
                    <a:bodyPr/>
                    <a:lstStyle/>
                    <a:p>
                      <a:pPr algn="ctr" fontAlgn="b"/>
                      <a:r>
                        <a:rPr lang="lv-LV" sz="1200" u="none" strike="noStrike">
                          <a:effectLst/>
                          <a:latin typeface="Times New Roman" panose="02020603050405020304" pitchFamily="18" charset="0"/>
                          <a:cs typeface="Times New Roman" panose="02020603050405020304" pitchFamily="18" charset="0"/>
                        </a:rPr>
                        <a:t>1</a:t>
                      </a:r>
                      <a:endParaRPr lang="lv-LV" sz="1200" b="1" i="1" u="none" strike="noStrike">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2</a:t>
                      </a:r>
                      <a:endParaRPr lang="lv-LV" sz="1200" b="1" i="1" u="none" strike="noStrike">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3</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4</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5</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6</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7</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8</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9</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10</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11</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12</a:t>
                      </a:r>
                      <a:endParaRPr lang="lv-LV" sz="1200" b="1" i="1"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20000"/>
                        <a:lumOff val="80000"/>
                      </a:schemeClr>
                    </a:solidFill>
                  </a:tcPr>
                </a:tc>
                <a:extLst>
                  <a:ext uri="{0D108BD9-81ED-4DB2-BD59-A6C34878D82A}">
                    <a16:rowId xmlns:a16="http://schemas.microsoft.com/office/drawing/2014/main" val="10002"/>
                  </a:ext>
                </a:extLst>
              </a:tr>
              <a:tr h="240220">
                <a:tc gridSpan="6">
                  <a:txBody>
                    <a:bodyPr/>
                    <a:lstStyle/>
                    <a:p>
                      <a:pPr algn="r" fontAlgn="b"/>
                      <a:r>
                        <a:rPr lang="lv-LV" sz="1200" u="none" strike="noStrike" dirty="0">
                          <a:effectLst/>
                          <a:latin typeface="Times New Roman" panose="02020603050405020304" pitchFamily="18" charset="0"/>
                          <a:cs typeface="Times New Roman" panose="02020603050405020304" pitchFamily="18" charset="0"/>
                        </a:rPr>
                        <a:t>Atlikums (pārnesums)</a:t>
                      </a:r>
                      <a:endParaRPr lang="lv-LV" sz="1200" b="1"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x</a:t>
                      </a:r>
                      <a:endParaRPr lang="lv-LV" sz="1200" b="1"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x</a:t>
                      </a:r>
                      <a:endParaRPr lang="lv-LV" sz="1200" b="1"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x</a:t>
                      </a:r>
                      <a:endParaRPr lang="lv-LV" sz="1200" b="1"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extLst>
                  <a:ext uri="{0D108BD9-81ED-4DB2-BD59-A6C34878D82A}">
                    <a16:rowId xmlns:a16="http://schemas.microsoft.com/office/drawing/2014/main" val="10003"/>
                  </a:ext>
                </a:extLst>
              </a:tr>
              <a:tr h="226875">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extLst>
                  <a:ext uri="{0D108BD9-81ED-4DB2-BD59-A6C34878D82A}">
                    <a16:rowId xmlns:a16="http://schemas.microsoft.com/office/drawing/2014/main" val="10004"/>
                  </a:ext>
                </a:extLst>
              </a:tr>
              <a:tr h="226875">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extLst>
                  <a:ext uri="{0D108BD9-81ED-4DB2-BD59-A6C34878D82A}">
                    <a16:rowId xmlns:a16="http://schemas.microsoft.com/office/drawing/2014/main" val="10005"/>
                  </a:ext>
                </a:extLst>
              </a:tr>
              <a:tr h="226875">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ctr"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extLst>
                  <a:ext uri="{0D108BD9-81ED-4DB2-BD59-A6C34878D82A}">
                    <a16:rowId xmlns:a16="http://schemas.microsoft.com/office/drawing/2014/main" val="10006"/>
                  </a:ext>
                </a:extLst>
              </a:tr>
              <a:tr h="226875">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extLst>
                  <a:ext uri="{0D108BD9-81ED-4DB2-BD59-A6C34878D82A}">
                    <a16:rowId xmlns:a16="http://schemas.microsoft.com/office/drawing/2014/main" val="10007"/>
                  </a:ext>
                </a:extLst>
              </a:tr>
              <a:tr h="226875">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extLst>
                  <a:ext uri="{0D108BD9-81ED-4DB2-BD59-A6C34878D82A}">
                    <a16:rowId xmlns:a16="http://schemas.microsoft.com/office/drawing/2014/main" val="10008"/>
                  </a:ext>
                </a:extLst>
              </a:tr>
              <a:tr h="226875">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extLst>
                  <a:ext uri="{0D108BD9-81ED-4DB2-BD59-A6C34878D82A}">
                    <a16:rowId xmlns:a16="http://schemas.microsoft.com/office/drawing/2014/main" val="10009"/>
                  </a:ext>
                </a:extLst>
              </a:tr>
              <a:tr h="240220">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a:effectLst/>
                          <a:latin typeface="Times New Roman" panose="02020603050405020304" pitchFamily="18" charset="0"/>
                          <a:cs typeface="Times New Roman" panose="02020603050405020304" pitchFamily="18" charset="0"/>
                        </a:rPr>
                        <a:t> </a:t>
                      </a:r>
                      <a:endParaRPr lang="lv-LV" sz="1200" b="0" i="0" u="none" strike="noStrike">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l" fontAlgn="b"/>
                      <a:r>
                        <a:rPr lang="lv-LV" sz="1200" u="none" strike="noStrike" dirty="0">
                          <a:effectLst/>
                          <a:latin typeface="Times New Roman" panose="02020603050405020304" pitchFamily="18" charset="0"/>
                          <a:cs typeface="Times New Roman" panose="02020603050405020304" pitchFamily="18" charset="0"/>
                        </a:rPr>
                        <a:t> </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extLst>
                  <a:ext uri="{0D108BD9-81ED-4DB2-BD59-A6C34878D82A}">
                    <a16:rowId xmlns:a16="http://schemas.microsoft.com/office/drawing/2014/main" val="10010"/>
                  </a:ext>
                </a:extLst>
              </a:tr>
              <a:tr h="226875">
                <a:tc gridSpan="6">
                  <a:txBody>
                    <a:bodyPr/>
                    <a:lstStyle/>
                    <a:p>
                      <a:pPr algn="r" fontAlgn="b"/>
                      <a:r>
                        <a:rPr lang="lv-LV" sz="1200" u="none" strike="noStrike">
                          <a:effectLst/>
                          <a:latin typeface="Times New Roman" panose="02020603050405020304" pitchFamily="18" charset="0"/>
                          <a:cs typeface="Times New Roman" panose="02020603050405020304" pitchFamily="18" charset="0"/>
                        </a:rPr>
                        <a:t>Kopā apgrozījums mēnesī</a:t>
                      </a:r>
                      <a:endParaRPr lang="lv-LV" sz="1200" b="1" i="1" u="none" strike="noStrike">
                        <a:effectLst/>
                        <a:latin typeface="Times New Roman" panose="02020603050405020304" pitchFamily="18" charset="0"/>
                        <a:cs typeface="Times New Roman" panose="02020603050405020304" pitchFamily="18" charset="0"/>
                      </a:endParaRPr>
                    </a:p>
                  </a:txBody>
                  <a:tcPr marL="9028" marR="9028" marT="9028" marB="0" anchor="b"/>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tc>
                <a:extLst>
                  <a:ext uri="{0D108BD9-81ED-4DB2-BD59-A6C34878D82A}">
                    <a16:rowId xmlns:a16="http://schemas.microsoft.com/office/drawing/2014/main" val="10011"/>
                  </a:ext>
                </a:extLst>
              </a:tr>
              <a:tr h="300390">
                <a:tc gridSpan="6">
                  <a:txBody>
                    <a:bodyPr/>
                    <a:lstStyle/>
                    <a:p>
                      <a:pPr algn="r" fontAlgn="b"/>
                      <a:r>
                        <a:rPr lang="lv-LV" sz="1200" u="none" strike="noStrike">
                          <a:effectLst/>
                          <a:latin typeface="Times New Roman" panose="02020603050405020304" pitchFamily="18" charset="0"/>
                          <a:cs typeface="Times New Roman" panose="02020603050405020304" pitchFamily="18" charset="0"/>
                        </a:rPr>
                        <a:t>Atlikums (pārnesums)</a:t>
                      </a:r>
                      <a:endParaRPr lang="lv-LV" sz="1200" b="1" i="0" u="none" strike="noStrike">
                        <a:effectLst/>
                        <a:latin typeface="Times New Roman" panose="02020603050405020304" pitchFamily="18" charset="0"/>
                        <a:cs typeface="Times New Roman" panose="02020603050405020304" pitchFamily="18" charset="0"/>
                      </a:endParaRPr>
                    </a:p>
                  </a:txBody>
                  <a:tcPr marL="9028" marR="9028" marT="9028" marB="0" anchor="b"/>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x</a:t>
                      </a:r>
                      <a:endParaRPr lang="lv-LV" sz="1200" b="1"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x</a:t>
                      </a:r>
                      <a:endParaRPr lang="lv-LV" sz="1200" b="1"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0</a:t>
                      </a:r>
                      <a:endParaRPr lang="lv-LV" sz="1200" b="0"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tc>
                  <a:txBody>
                    <a:bodyPr/>
                    <a:lstStyle/>
                    <a:p>
                      <a:pPr algn="ctr" fontAlgn="b"/>
                      <a:r>
                        <a:rPr lang="lv-LV" sz="1200" u="none" strike="noStrike" dirty="0">
                          <a:effectLst/>
                          <a:latin typeface="Times New Roman" panose="02020603050405020304" pitchFamily="18" charset="0"/>
                          <a:cs typeface="Times New Roman" panose="02020603050405020304" pitchFamily="18" charset="0"/>
                        </a:rPr>
                        <a:t>x</a:t>
                      </a:r>
                      <a:endParaRPr lang="lv-LV" sz="1200" b="1" i="0" u="none" strike="noStrike" dirty="0">
                        <a:effectLst/>
                        <a:latin typeface="Times New Roman" panose="02020603050405020304" pitchFamily="18" charset="0"/>
                        <a:cs typeface="Times New Roman" panose="02020603050405020304" pitchFamily="18" charset="0"/>
                      </a:endParaRPr>
                    </a:p>
                  </a:txBody>
                  <a:tcPr marL="9028" marR="9028" marT="9028" marB="0" anchor="b">
                    <a:solidFill>
                      <a:schemeClr val="accent1">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87148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1110</TotalTime>
  <Words>4020</Words>
  <Application>Microsoft Office PowerPoint</Application>
  <PresentationFormat>On-screen Show (4:3)</PresentationFormat>
  <Paragraphs>971</Paragraphs>
  <Slides>52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Times New Roman</vt:lpstr>
      <vt:lpstr>Verdana</vt:lpstr>
      <vt:lpstr>Wingdings</vt:lpstr>
      <vt:lpstr>Clarity</vt:lpstr>
      <vt:lpstr>PowerPoint Presentation</vt:lpstr>
      <vt:lpstr>Nodoklis par ienākumiem no saimnieciskās darbības (23% no ienākuma) </vt:lpstr>
      <vt:lpstr>Grāmatvedības  kārtošana vienkāršā ieraksta sistēmā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Ieņēmumu un izdevumu uzskaite</vt:lpstr>
      <vt:lpstr>Saimnieciskās darbības ieņēmumu un izdevumu uzskaites žurnāla aizpildīšana </vt:lpstr>
      <vt:lpstr>Saimnieciskās darbības ieņēmumu un izdevumu uzskaites žurnāls (1.pielikums) </vt:lpstr>
      <vt:lpstr>Saimnieciskās darbības ieņēmumu un izdevumu uzskaites žurnāls (1.pielikums)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Saimnieciskās darbības ieņēmumu un izdevumu uzskaites žurnāla aizpildīšana </vt:lpstr>
      <vt:lpstr>Pamatlīdzekļu un nemateriālo ieguldījumu uzskaite</vt:lpstr>
      <vt:lpstr>Pamatlīdzekļu un nemateriālo ieguldījumu uzskaite</vt:lpstr>
      <vt:lpstr>Pamatlīdzekļu un nemateriālo ieguldījumu uzskaite</vt:lpstr>
      <vt:lpstr>Pamatlīdzekļu un nemateriālo ieguldījumu uzskaite</vt:lpstr>
      <vt:lpstr>Nolietojuma likmes atsevišķiem pamatlīdzekļiem</vt:lpstr>
      <vt:lpstr>Pamatlīdzekļu nolietojuma aprēķināšana</vt:lpstr>
      <vt:lpstr>Pamatlīdzekļu nolietojuma aprēķināšana</vt:lpstr>
      <vt:lpstr>Pamatlīdzekļu nolietojuma aprēķināšana</vt:lpstr>
      <vt:lpstr>      Izdevumu precizēšanas tabula </vt:lpstr>
      <vt:lpstr>Elektroniskās deklarēšanas sistēma (EDS)</vt:lpstr>
      <vt:lpstr>Kā kļūt par EDS lietotāju</vt:lpstr>
      <vt:lpstr>Jaunu dokumentu izveidošanas iespējas:</vt:lpstr>
      <vt:lpstr>Vienkāršota dokumentu iesniegšana:</vt:lpstr>
      <vt:lpstr>PowerPoint Presentation</vt:lpstr>
      <vt:lpstr>Pārskats par kvīšu (biļešu) izlietojumu</vt:lpstr>
      <vt:lpstr>Pārskats par numurēto un Valsts ieņēmumu dienesta teritoriālajā iestādē reģistrēto kvīšu izlietojumu </vt:lpstr>
      <vt:lpstr>Valsts sociālās apdrošināšanas obligātās iemaksas (VSAOI) Fiziskā persona, kas reģistrējusies kā saimnieciskajā darbībā gūtā ienākuma nodokļa maksātāja, individuālais komersants </vt:lpstr>
      <vt:lpstr>turpinājums</vt:lpstr>
      <vt:lpstr>PowerPoint Presentation</vt:lpstr>
      <vt:lpstr>PowerPoint Presentation</vt:lpstr>
      <vt:lpstr>Nodokļa nomaksas kārtība</vt:lpstr>
      <vt:lpstr>Avansa maksājumi</vt:lpstr>
      <vt:lpstr>Avansa maksājumu veikšanas termiņi</vt:lpstr>
      <vt:lpstr>Avansa maksājumu veikšanas termiņi</vt:lpstr>
      <vt:lpstr>Avansa maksājumu pārrēķins</vt:lpstr>
      <vt:lpstr>PowerPoint Presentation</vt:lpstr>
    </vt:vector>
  </TitlesOfParts>
  <Company>Valsts ieņēmumu dienests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Informācija saimnieciskās darbības veicējiem</dc:title>
  <dc:creator>Bella Gumennaja</dc:creator>
  <cp:lastModifiedBy>Diāna Cīrule</cp:lastModifiedBy>
  <cp:revision>93</cp:revision>
  <cp:lastPrinted>2015-10-20T11:35:31Z</cp:lastPrinted>
  <dcterms:created xsi:type="dcterms:W3CDTF">2014-10-30T12:02:18Z</dcterms:created>
  <dcterms:modified xsi:type="dcterms:W3CDTF">2016-10-31T09:54:22Z</dcterms:modified>
</cp:coreProperties>
</file>