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0" r:id="rId3"/>
    <p:sldId id="298" r:id="rId4"/>
    <p:sldId id="279" r:id="rId5"/>
    <p:sldId id="261" r:id="rId6"/>
    <p:sldId id="262" r:id="rId7"/>
    <p:sldId id="263" r:id="rId8"/>
    <p:sldId id="264" r:id="rId9"/>
    <p:sldId id="265" r:id="rId10"/>
    <p:sldId id="266" r:id="rId11"/>
    <p:sldId id="271" r:id="rId12"/>
    <p:sldId id="270" r:id="rId13"/>
    <p:sldId id="293" r:id="rId14"/>
    <p:sldId id="273" r:id="rId15"/>
    <p:sldId id="275" r:id="rId16"/>
    <p:sldId id="296" r:id="rId17"/>
    <p:sldId id="297" r:id="rId18"/>
    <p:sldId id="295" r:id="rId19"/>
    <p:sldId id="277" r:id="rId20"/>
    <p:sldId id="291" r:id="rId21"/>
    <p:sldId id="281" r:id="rId22"/>
    <p:sldId id="287" r:id="rId23"/>
    <p:sldId id="289" r:id="rId24"/>
    <p:sldId id="292" r:id="rId25"/>
    <p:sldId id="299" r:id="rId26"/>
    <p:sldId id="288" r:id="rId27"/>
    <p:sldId id="258" r:id="rId28"/>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4" autoAdjust="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6FC71-97E7-40D9-9609-D66B7C77424A}" type="doc">
      <dgm:prSet loTypeId="urn:microsoft.com/office/officeart/2005/8/layout/chevron2" loCatId="list" qsTypeId="urn:microsoft.com/office/officeart/2005/8/quickstyle/simple1#1" qsCatId="simple" csTypeId="urn:microsoft.com/office/officeart/2005/8/colors/accent4_3" csCatId="accent4" phldr="1"/>
      <dgm:spPr/>
      <dgm:t>
        <a:bodyPr/>
        <a:lstStyle/>
        <a:p>
          <a:endParaRPr lang="lv-LV"/>
        </a:p>
      </dgm:t>
    </dgm:pt>
    <dgm:pt modelId="{F5E4D0B6-DB3D-4C44-8805-7B20877B2E4D}">
      <dgm:prSet phldrT="[Text]"/>
      <dgm:spPr/>
      <dgm:t>
        <a:bodyPr/>
        <a:lstStyle/>
        <a:p>
          <a:endParaRPr lang="lv-LV" dirty="0"/>
        </a:p>
      </dgm:t>
    </dgm:pt>
    <dgm:pt modelId="{535117EE-8FCE-4919-85C5-0C766E66C29E}" type="parTrans" cxnId="{8CB9C971-053C-4D5B-9470-167CEB165354}">
      <dgm:prSet/>
      <dgm:spPr/>
      <dgm:t>
        <a:bodyPr/>
        <a:lstStyle/>
        <a:p>
          <a:endParaRPr lang="lv-LV"/>
        </a:p>
      </dgm:t>
    </dgm:pt>
    <dgm:pt modelId="{BF1B73D1-1514-4A82-8EF8-D0F7BACC3E8A}" type="sibTrans" cxnId="{8CB9C971-053C-4D5B-9470-167CEB165354}">
      <dgm:prSet/>
      <dgm:spPr/>
      <dgm:t>
        <a:bodyPr/>
        <a:lstStyle/>
        <a:p>
          <a:endParaRPr lang="lv-LV"/>
        </a:p>
      </dgm:t>
    </dgm:pt>
    <dgm:pt modelId="{3227CD89-696C-40C7-B345-6BF736E4E54C}">
      <dgm:prSet phldrT="[Text]"/>
      <dgm:spPr/>
      <dgm:t>
        <a:bodyPr/>
        <a:lstStyle/>
        <a:p>
          <a:r>
            <a:rPr lang="lv-LV" dirty="0" smtClean="0"/>
            <a:t> Dators, ar kuru izmanto internetu</a:t>
          </a:r>
          <a:endParaRPr lang="lv-LV" dirty="0"/>
        </a:p>
      </dgm:t>
    </dgm:pt>
    <dgm:pt modelId="{2A18D258-FF7A-426A-9A79-41D3423CBA27}" type="parTrans" cxnId="{6243C9B1-91BB-40C4-A85C-3023E9863633}">
      <dgm:prSet/>
      <dgm:spPr/>
      <dgm:t>
        <a:bodyPr/>
        <a:lstStyle/>
        <a:p>
          <a:endParaRPr lang="lv-LV"/>
        </a:p>
      </dgm:t>
    </dgm:pt>
    <dgm:pt modelId="{F7EB08E0-39D6-41FB-B708-DB92BF302E16}" type="sibTrans" cxnId="{6243C9B1-91BB-40C4-A85C-3023E9863633}">
      <dgm:prSet/>
      <dgm:spPr/>
      <dgm:t>
        <a:bodyPr/>
        <a:lstStyle/>
        <a:p>
          <a:endParaRPr lang="lv-LV"/>
        </a:p>
      </dgm:t>
    </dgm:pt>
    <dgm:pt modelId="{B932F38D-DD21-4936-B2C1-86A1C66A1701}">
      <dgm:prSet phldrT="[Text]"/>
      <dgm:spPr/>
      <dgm:t>
        <a:bodyPr/>
        <a:lstStyle/>
        <a:p>
          <a:endParaRPr lang="lv-LV" dirty="0"/>
        </a:p>
      </dgm:t>
    </dgm:pt>
    <dgm:pt modelId="{87921DF1-BDC9-4584-9389-9225147824EE}" type="parTrans" cxnId="{D31AEE45-2DE3-468A-AC75-135EDE9FE68E}">
      <dgm:prSet/>
      <dgm:spPr/>
      <dgm:t>
        <a:bodyPr/>
        <a:lstStyle/>
        <a:p>
          <a:endParaRPr lang="lv-LV"/>
        </a:p>
      </dgm:t>
    </dgm:pt>
    <dgm:pt modelId="{9FC17786-10AC-4E9D-B5D4-F2126091DAB5}" type="sibTrans" cxnId="{D31AEE45-2DE3-468A-AC75-135EDE9FE68E}">
      <dgm:prSet/>
      <dgm:spPr/>
      <dgm:t>
        <a:bodyPr/>
        <a:lstStyle/>
        <a:p>
          <a:endParaRPr lang="lv-LV"/>
        </a:p>
      </dgm:t>
    </dgm:pt>
    <dgm:pt modelId="{1A3AA743-0CC2-448C-89E4-FEA848367A59}">
      <dgm:prSet phldrT="[Text]"/>
      <dgm:spPr/>
      <dgm:t>
        <a:bodyPr/>
        <a:lstStyle/>
        <a:p>
          <a:r>
            <a:rPr lang="lv-LV" dirty="0" smtClean="0"/>
            <a:t>IP adrese, ar kuru pieslēdzies internetam</a:t>
          </a:r>
          <a:endParaRPr lang="lv-LV" dirty="0"/>
        </a:p>
      </dgm:t>
    </dgm:pt>
    <dgm:pt modelId="{7F35A582-E910-414D-BA7E-B7B693246142}" type="parTrans" cxnId="{7A1D8BFA-BD04-4178-9D2F-299DCF99D679}">
      <dgm:prSet/>
      <dgm:spPr/>
      <dgm:t>
        <a:bodyPr/>
        <a:lstStyle/>
        <a:p>
          <a:endParaRPr lang="lv-LV"/>
        </a:p>
      </dgm:t>
    </dgm:pt>
    <dgm:pt modelId="{A765CB0C-697A-4E5A-8781-6110C33CC71A}" type="sibTrans" cxnId="{7A1D8BFA-BD04-4178-9D2F-299DCF99D679}">
      <dgm:prSet/>
      <dgm:spPr/>
      <dgm:t>
        <a:bodyPr/>
        <a:lstStyle/>
        <a:p>
          <a:endParaRPr lang="lv-LV"/>
        </a:p>
      </dgm:t>
    </dgm:pt>
    <dgm:pt modelId="{DD5E77B7-B871-4755-A736-BE944A9A1958}">
      <dgm:prSet phldrT="[Text]"/>
      <dgm:spPr/>
      <dgm:t>
        <a:bodyPr/>
        <a:lstStyle/>
        <a:p>
          <a:endParaRPr lang="lv-LV" dirty="0"/>
        </a:p>
      </dgm:t>
    </dgm:pt>
    <dgm:pt modelId="{F830DEF1-1F87-4C67-AD88-DF0F5A9E13E1}" type="parTrans" cxnId="{DAC704EB-7008-434C-9C2C-8EAA81149DEB}">
      <dgm:prSet/>
      <dgm:spPr/>
      <dgm:t>
        <a:bodyPr/>
        <a:lstStyle/>
        <a:p>
          <a:endParaRPr lang="lv-LV"/>
        </a:p>
      </dgm:t>
    </dgm:pt>
    <dgm:pt modelId="{4DF2CE57-331E-4E90-9CC0-A1651828AF0D}" type="sibTrans" cxnId="{DAC704EB-7008-434C-9C2C-8EAA81149DEB}">
      <dgm:prSet/>
      <dgm:spPr/>
      <dgm:t>
        <a:bodyPr/>
        <a:lstStyle/>
        <a:p>
          <a:endParaRPr lang="lv-LV"/>
        </a:p>
      </dgm:t>
    </dgm:pt>
    <dgm:pt modelId="{77F73403-7F0A-40DB-91A0-99486EDF4DE6}">
      <dgm:prSet phldrT="[Text]"/>
      <dgm:spPr/>
      <dgm:t>
        <a:bodyPr/>
        <a:lstStyle/>
        <a:p>
          <a:r>
            <a:rPr lang="lv-LV" dirty="0" smtClean="0"/>
            <a:t>Tavs interneta pakalpojumu sniedzējs</a:t>
          </a:r>
          <a:endParaRPr lang="lv-LV" dirty="0"/>
        </a:p>
      </dgm:t>
    </dgm:pt>
    <dgm:pt modelId="{08A3D4F9-363F-4E80-94C6-D484E5575F13}" type="parTrans" cxnId="{DBC9B7AD-5964-4CFC-B769-E82BB9265FE6}">
      <dgm:prSet/>
      <dgm:spPr/>
      <dgm:t>
        <a:bodyPr/>
        <a:lstStyle/>
        <a:p>
          <a:endParaRPr lang="lv-LV"/>
        </a:p>
      </dgm:t>
    </dgm:pt>
    <dgm:pt modelId="{3AE400A4-2AA2-49AC-AFAA-E1423EC5DE4F}" type="sibTrans" cxnId="{DBC9B7AD-5964-4CFC-B769-E82BB9265FE6}">
      <dgm:prSet/>
      <dgm:spPr/>
      <dgm:t>
        <a:bodyPr/>
        <a:lstStyle/>
        <a:p>
          <a:endParaRPr lang="lv-LV"/>
        </a:p>
      </dgm:t>
    </dgm:pt>
    <dgm:pt modelId="{7AA28577-E3A0-4494-BD2F-4FEAF91B327A}">
      <dgm:prSet/>
      <dgm:spPr/>
      <dgm:t>
        <a:bodyPr/>
        <a:lstStyle/>
        <a:p>
          <a:endParaRPr lang="lv-LV" dirty="0"/>
        </a:p>
      </dgm:t>
    </dgm:pt>
    <dgm:pt modelId="{C0593908-5C0A-4F2F-B913-8D35F97A5327}" type="parTrans" cxnId="{9DE42895-E8DD-4B5C-8348-C57AB1822F4D}">
      <dgm:prSet/>
      <dgm:spPr/>
      <dgm:t>
        <a:bodyPr/>
        <a:lstStyle/>
        <a:p>
          <a:endParaRPr lang="lv-LV"/>
        </a:p>
      </dgm:t>
    </dgm:pt>
    <dgm:pt modelId="{FC4A1902-6BD3-48A5-841D-D8B655ACF201}" type="sibTrans" cxnId="{9DE42895-E8DD-4B5C-8348-C57AB1822F4D}">
      <dgm:prSet/>
      <dgm:spPr/>
      <dgm:t>
        <a:bodyPr/>
        <a:lstStyle/>
        <a:p>
          <a:endParaRPr lang="lv-LV"/>
        </a:p>
      </dgm:t>
    </dgm:pt>
    <dgm:pt modelId="{A8C5D075-631B-48D0-8519-FD12738C760F}">
      <dgm:prSet/>
      <dgm:spPr/>
      <dgm:t>
        <a:bodyPr/>
        <a:lstStyle/>
        <a:p>
          <a:r>
            <a:rPr lang="lv-LV" dirty="0" smtClean="0"/>
            <a:t>Adrese, uz kuru pienāk rēķins par internetu</a:t>
          </a:r>
          <a:endParaRPr lang="lv-LV" dirty="0"/>
        </a:p>
      </dgm:t>
    </dgm:pt>
    <dgm:pt modelId="{DBCA3E5A-6B15-4B26-ADE7-E68948E9198C}" type="parTrans" cxnId="{5073A9F8-1EFA-46C3-98FC-17924E626FBA}">
      <dgm:prSet/>
      <dgm:spPr/>
      <dgm:t>
        <a:bodyPr/>
        <a:lstStyle/>
        <a:p>
          <a:endParaRPr lang="lv-LV"/>
        </a:p>
      </dgm:t>
    </dgm:pt>
    <dgm:pt modelId="{888C6B64-5B03-4F18-B0BF-AC539E504B08}" type="sibTrans" cxnId="{5073A9F8-1EFA-46C3-98FC-17924E626FBA}">
      <dgm:prSet/>
      <dgm:spPr/>
      <dgm:t>
        <a:bodyPr/>
        <a:lstStyle/>
        <a:p>
          <a:endParaRPr lang="lv-LV"/>
        </a:p>
      </dgm:t>
    </dgm:pt>
    <dgm:pt modelId="{5A3503AD-8750-4C2C-B1F4-E329D4CC515F}" type="pres">
      <dgm:prSet presAssocID="{6C86FC71-97E7-40D9-9609-D66B7C77424A}" presName="linearFlow" presStyleCnt="0">
        <dgm:presLayoutVars>
          <dgm:dir/>
          <dgm:animLvl val="lvl"/>
          <dgm:resizeHandles val="exact"/>
        </dgm:presLayoutVars>
      </dgm:prSet>
      <dgm:spPr/>
      <dgm:t>
        <a:bodyPr/>
        <a:lstStyle/>
        <a:p>
          <a:endParaRPr lang="lv-LV"/>
        </a:p>
      </dgm:t>
    </dgm:pt>
    <dgm:pt modelId="{ABC16A1E-8E77-414E-89F0-984EE890EC55}" type="pres">
      <dgm:prSet presAssocID="{F5E4D0B6-DB3D-4C44-8805-7B20877B2E4D}" presName="composite" presStyleCnt="0"/>
      <dgm:spPr/>
      <dgm:t>
        <a:bodyPr/>
        <a:lstStyle/>
        <a:p>
          <a:endParaRPr lang="lv-LV"/>
        </a:p>
      </dgm:t>
    </dgm:pt>
    <dgm:pt modelId="{65D1B383-CF6A-4ED4-81B0-714C9E2F5919}" type="pres">
      <dgm:prSet presAssocID="{F5E4D0B6-DB3D-4C44-8805-7B20877B2E4D}" presName="parentText" presStyleLbl="alignNode1" presStyleIdx="0" presStyleCnt="4">
        <dgm:presLayoutVars>
          <dgm:chMax val="1"/>
          <dgm:bulletEnabled val="1"/>
        </dgm:presLayoutVars>
      </dgm:prSet>
      <dgm:spPr/>
      <dgm:t>
        <a:bodyPr/>
        <a:lstStyle/>
        <a:p>
          <a:endParaRPr lang="lv-LV"/>
        </a:p>
      </dgm:t>
    </dgm:pt>
    <dgm:pt modelId="{18CA927E-8899-4306-8ACF-D8D1C1CCDE5A}" type="pres">
      <dgm:prSet presAssocID="{F5E4D0B6-DB3D-4C44-8805-7B20877B2E4D}" presName="descendantText" presStyleLbl="alignAcc1" presStyleIdx="0" presStyleCnt="4" custLinFactNeighborX="607" custLinFactNeighborY="-252">
        <dgm:presLayoutVars>
          <dgm:bulletEnabled val="1"/>
        </dgm:presLayoutVars>
      </dgm:prSet>
      <dgm:spPr/>
      <dgm:t>
        <a:bodyPr/>
        <a:lstStyle/>
        <a:p>
          <a:endParaRPr lang="lv-LV"/>
        </a:p>
      </dgm:t>
    </dgm:pt>
    <dgm:pt modelId="{5A9D2C97-A186-41B2-BD18-C96A5C9F15D3}" type="pres">
      <dgm:prSet presAssocID="{BF1B73D1-1514-4A82-8EF8-D0F7BACC3E8A}" presName="sp" presStyleCnt="0"/>
      <dgm:spPr/>
      <dgm:t>
        <a:bodyPr/>
        <a:lstStyle/>
        <a:p>
          <a:endParaRPr lang="lv-LV"/>
        </a:p>
      </dgm:t>
    </dgm:pt>
    <dgm:pt modelId="{C1A40932-E810-41DA-A3EE-E65926699041}" type="pres">
      <dgm:prSet presAssocID="{B932F38D-DD21-4936-B2C1-86A1C66A1701}" presName="composite" presStyleCnt="0"/>
      <dgm:spPr/>
      <dgm:t>
        <a:bodyPr/>
        <a:lstStyle/>
        <a:p>
          <a:endParaRPr lang="lv-LV"/>
        </a:p>
      </dgm:t>
    </dgm:pt>
    <dgm:pt modelId="{53A2B3C8-EA07-4FFA-85BE-8C2DD00DAB1E}" type="pres">
      <dgm:prSet presAssocID="{B932F38D-DD21-4936-B2C1-86A1C66A1701}" presName="parentText" presStyleLbl="alignNode1" presStyleIdx="1" presStyleCnt="4">
        <dgm:presLayoutVars>
          <dgm:chMax val="1"/>
          <dgm:bulletEnabled val="1"/>
        </dgm:presLayoutVars>
      </dgm:prSet>
      <dgm:spPr/>
      <dgm:t>
        <a:bodyPr/>
        <a:lstStyle/>
        <a:p>
          <a:endParaRPr lang="lv-LV"/>
        </a:p>
      </dgm:t>
    </dgm:pt>
    <dgm:pt modelId="{F58668E1-C8C8-4225-8837-A9124CF66BD7}" type="pres">
      <dgm:prSet presAssocID="{B932F38D-DD21-4936-B2C1-86A1C66A1701}" presName="descendantText" presStyleLbl="alignAcc1" presStyleIdx="1" presStyleCnt="4">
        <dgm:presLayoutVars>
          <dgm:bulletEnabled val="1"/>
        </dgm:presLayoutVars>
      </dgm:prSet>
      <dgm:spPr/>
      <dgm:t>
        <a:bodyPr/>
        <a:lstStyle/>
        <a:p>
          <a:endParaRPr lang="lv-LV"/>
        </a:p>
      </dgm:t>
    </dgm:pt>
    <dgm:pt modelId="{32012E1C-F71E-4358-B7DC-859A1F828E95}" type="pres">
      <dgm:prSet presAssocID="{9FC17786-10AC-4E9D-B5D4-F2126091DAB5}" presName="sp" presStyleCnt="0"/>
      <dgm:spPr/>
      <dgm:t>
        <a:bodyPr/>
        <a:lstStyle/>
        <a:p>
          <a:endParaRPr lang="lv-LV"/>
        </a:p>
      </dgm:t>
    </dgm:pt>
    <dgm:pt modelId="{99D24C26-4F45-4187-81AA-C0E6C5890E79}" type="pres">
      <dgm:prSet presAssocID="{DD5E77B7-B871-4755-A736-BE944A9A1958}" presName="composite" presStyleCnt="0"/>
      <dgm:spPr/>
      <dgm:t>
        <a:bodyPr/>
        <a:lstStyle/>
        <a:p>
          <a:endParaRPr lang="lv-LV"/>
        </a:p>
      </dgm:t>
    </dgm:pt>
    <dgm:pt modelId="{15517955-90D9-4B43-B0A1-FB6A3BB6C410}" type="pres">
      <dgm:prSet presAssocID="{DD5E77B7-B871-4755-A736-BE944A9A1958}" presName="parentText" presStyleLbl="alignNode1" presStyleIdx="2" presStyleCnt="4">
        <dgm:presLayoutVars>
          <dgm:chMax val="1"/>
          <dgm:bulletEnabled val="1"/>
        </dgm:presLayoutVars>
      </dgm:prSet>
      <dgm:spPr/>
      <dgm:t>
        <a:bodyPr/>
        <a:lstStyle/>
        <a:p>
          <a:endParaRPr lang="lv-LV"/>
        </a:p>
      </dgm:t>
    </dgm:pt>
    <dgm:pt modelId="{11582F27-C624-40A7-83DE-5F5908917DB4}" type="pres">
      <dgm:prSet presAssocID="{DD5E77B7-B871-4755-A736-BE944A9A1958}" presName="descendantText" presStyleLbl="alignAcc1" presStyleIdx="2" presStyleCnt="4">
        <dgm:presLayoutVars>
          <dgm:bulletEnabled val="1"/>
        </dgm:presLayoutVars>
      </dgm:prSet>
      <dgm:spPr/>
      <dgm:t>
        <a:bodyPr/>
        <a:lstStyle/>
        <a:p>
          <a:endParaRPr lang="lv-LV"/>
        </a:p>
      </dgm:t>
    </dgm:pt>
    <dgm:pt modelId="{8D48C925-CEBB-4662-921F-537DBFA29E38}" type="pres">
      <dgm:prSet presAssocID="{4DF2CE57-331E-4E90-9CC0-A1651828AF0D}" presName="sp" presStyleCnt="0"/>
      <dgm:spPr/>
      <dgm:t>
        <a:bodyPr/>
        <a:lstStyle/>
        <a:p>
          <a:endParaRPr lang="lv-LV"/>
        </a:p>
      </dgm:t>
    </dgm:pt>
    <dgm:pt modelId="{C5C2DAEB-AE4F-498D-B424-2ABAAE72737C}" type="pres">
      <dgm:prSet presAssocID="{7AA28577-E3A0-4494-BD2F-4FEAF91B327A}" presName="composite" presStyleCnt="0"/>
      <dgm:spPr/>
      <dgm:t>
        <a:bodyPr/>
        <a:lstStyle/>
        <a:p>
          <a:endParaRPr lang="lv-LV"/>
        </a:p>
      </dgm:t>
    </dgm:pt>
    <dgm:pt modelId="{AA05246E-3FD9-44F1-968B-2B2816A4CFD4}" type="pres">
      <dgm:prSet presAssocID="{7AA28577-E3A0-4494-BD2F-4FEAF91B327A}" presName="parentText" presStyleLbl="alignNode1" presStyleIdx="3" presStyleCnt="4">
        <dgm:presLayoutVars>
          <dgm:chMax val="1"/>
          <dgm:bulletEnabled val="1"/>
        </dgm:presLayoutVars>
      </dgm:prSet>
      <dgm:spPr/>
      <dgm:t>
        <a:bodyPr/>
        <a:lstStyle/>
        <a:p>
          <a:endParaRPr lang="lv-LV"/>
        </a:p>
      </dgm:t>
    </dgm:pt>
    <dgm:pt modelId="{434655E1-DDC4-4335-AADB-4085A3947B38}" type="pres">
      <dgm:prSet presAssocID="{7AA28577-E3A0-4494-BD2F-4FEAF91B327A}" presName="descendantText" presStyleLbl="alignAcc1" presStyleIdx="3" presStyleCnt="4">
        <dgm:presLayoutVars>
          <dgm:bulletEnabled val="1"/>
        </dgm:presLayoutVars>
      </dgm:prSet>
      <dgm:spPr/>
      <dgm:t>
        <a:bodyPr/>
        <a:lstStyle/>
        <a:p>
          <a:endParaRPr lang="lv-LV"/>
        </a:p>
      </dgm:t>
    </dgm:pt>
  </dgm:ptLst>
  <dgm:cxnLst>
    <dgm:cxn modelId="{DAC704EB-7008-434C-9C2C-8EAA81149DEB}" srcId="{6C86FC71-97E7-40D9-9609-D66B7C77424A}" destId="{DD5E77B7-B871-4755-A736-BE944A9A1958}" srcOrd="2" destOrd="0" parTransId="{F830DEF1-1F87-4C67-AD88-DF0F5A9E13E1}" sibTransId="{4DF2CE57-331E-4E90-9CC0-A1651828AF0D}"/>
    <dgm:cxn modelId="{B9CFAE15-3572-49F3-91CE-89A2CA627D82}" type="presOf" srcId="{6C86FC71-97E7-40D9-9609-D66B7C77424A}" destId="{5A3503AD-8750-4C2C-B1F4-E329D4CC515F}" srcOrd="0" destOrd="0" presId="urn:microsoft.com/office/officeart/2005/8/layout/chevron2"/>
    <dgm:cxn modelId="{01FEDE8B-065C-47B0-B0FC-4581ED5D7C0C}" type="presOf" srcId="{3227CD89-696C-40C7-B345-6BF736E4E54C}" destId="{18CA927E-8899-4306-8ACF-D8D1C1CCDE5A}" srcOrd="0" destOrd="0" presId="urn:microsoft.com/office/officeart/2005/8/layout/chevron2"/>
    <dgm:cxn modelId="{7A1D8BFA-BD04-4178-9D2F-299DCF99D679}" srcId="{B932F38D-DD21-4936-B2C1-86A1C66A1701}" destId="{1A3AA743-0CC2-448C-89E4-FEA848367A59}" srcOrd="0" destOrd="0" parTransId="{7F35A582-E910-414D-BA7E-B7B693246142}" sibTransId="{A765CB0C-697A-4E5A-8781-6110C33CC71A}"/>
    <dgm:cxn modelId="{B0AECD3E-80BF-43EA-80E9-408D32976488}" type="presOf" srcId="{77F73403-7F0A-40DB-91A0-99486EDF4DE6}" destId="{11582F27-C624-40A7-83DE-5F5908917DB4}" srcOrd="0" destOrd="0" presId="urn:microsoft.com/office/officeart/2005/8/layout/chevron2"/>
    <dgm:cxn modelId="{DF00FAC1-449C-4EC4-9EE7-12544EE49D0A}" type="presOf" srcId="{B932F38D-DD21-4936-B2C1-86A1C66A1701}" destId="{53A2B3C8-EA07-4FFA-85BE-8C2DD00DAB1E}" srcOrd="0" destOrd="0" presId="urn:microsoft.com/office/officeart/2005/8/layout/chevron2"/>
    <dgm:cxn modelId="{CB563013-3D76-4CB9-9015-8BD59914198A}" type="presOf" srcId="{DD5E77B7-B871-4755-A736-BE944A9A1958}" destId="{15517955-90D9-4B43-B0A1-FB6A3BB6C410}" srcOrd="0" destOrd="0" presId="urn:microsoft.com/office/officeart/2005/8/layout/chevron2"/>
    <dgm:cxn modelId="{8CB9C971-053C-4D5B-9470-167CEB165354}" srcId="{6C86FC71-97E7-40D9-9609-D66B7C77424A}" destId="{F5E4D0B6-DB3D-4C44-8805-7B20877B2E4D}" srcOrd="0" destOrd="0" parTransId="{535117EE-8FCE-4919-85C5-0C766E66C29E}" sibTransId="{BF1B73D1-1514-4A82-8EF8-D0F7BACC3E8A}"/>
    <dgm:cxn modelId="{DBC9B7AD-5964-4CFC-B769-E82BB9265FE6}" srcId="{DD5E77B7-B871-4755-A736-BE944A9A1958}" destId="{77F73403-7F0A-40DB-91A0-99486EDF4DE6}" srcOrd="0" destOrd="0" parTransId="{08A3D4F9-363F-4E80-94C6-D484E5575F13}" sibTransId="{3AE400A4-2AA2-49AC-AFAA-E1423EC5DE4F}"/>
    <dgm:cxn modelId="{9DE42895-E8DD-4B5C-8348-C57AB1822F4D}" srcId="{6C86FC71-97E7-40D9-9609-D66B7C77424A}" destId="{7AA28577-E3A0-4494-BD2F-4FEAF91B327A}" srcOrd="3" destOrd="0" parTransId="{C0593908-5C0A-4F2F-B913-8D35F97A5327}" sibTransId="{FC4A1902-6BD3-48A5-841D-D8B655ACF201}"/>
    <dgm:cxn modelId="{11FD7244-7E8B-45A7-A8CD-2D55498ABB88}" type="presOf" srcId="{F5E4D0B6-DB3D-4C44-8805-7B20877B2E4D}" destId="{65D1B383-CF6A-4ED4-81B0-714C9E2F5919}" srcOrd="0" destOrd="0" presId="urn:microsoft.com/office/officeart/2005/8/layout/chevron2"/>
    <dgm:cxn modelId="{3C5D8463-B2D2-4F9D-ADA2-48DF2F0C32FB}" type="presOf" srcId="{A8C5D075-631B-48D0-8519-FD12738C760F}" destId="{434655E1-DDC4-4335-AADB-4085A3947B38}" srcOrd="0" destOrd="0" presId="urn:microsoft.com/office/officeart/2005/8/layout/chevron2"/>
    <dgm:cxn modelId="{D31AEE45-2DE3-468A-AC75-135EDE9FE68E}" srcId="{6C86FC71-97E7-40D9-9609-D66B7C77424A}" destId="{B932F38D-DD21-4936-B2C1-86A1C66A1701}" srcOrd="1" destOrd="0" parTransId="{87921DF1-BDC9-4584-9389-9225147824EE}" sibTransId="{9FC17786-10AC-4E9D-B5D4-F2126091DAB5}"/>
    <dgm:cxn modelId="{0FCE5231-68CF-4530-8ADC-E16BCDBBB0A3}" type="presOf" srcId="{7AA28577-E3A0-4494-BD2F-4FEAF91B327A}" destId="{AA05246E-3FD9-44F1-968B-2B2816A4CFD4}" srcOrd="0" destOrd="0" presId="urn:microsoft.com/office/officeart/2005/8/layout/chevron2"/>
    <dgm:cxn modelId="{5073A9F8-1EFA-46C3-98FC-17924E626FBA}" srcId="{7AA28577-E3A0-4494-BD2F-4FEAF91B327A}" destId="{A8C5D075-631B-48D0-8519-FD12738C760F}" srcOrd="0" destOrd="0" parTransId="{DBCA3E5A-6B15-4B26-ADE7-E68948E9198C}" sibTransId="{888C6B64-5B03-4F18-B0BF-AC539E504B08}"/>
    <dgm:cxn modelId="{597A0E71-E324-47B9-974C-BAAAFEFCC094}" type="presOf" srcId="{1A3AA743-0CC2-448C-89E4-FEA848367A59}" destId="{F58668E1-C8C8-4225-8837-A9124CF66BD7}" srcOrd="0" destOrd="0" presId="urn:microsoft.com/office/officeart/2005/8/layout/chevron2"/>
    <dgm:cxn modelId="{6243C9B1-91BB-40C4-A85C-3023E9863633}" srcId="{F5E4D0B6-DB3D-4C44-8805-7B20877B2E4D}" destId="{3227CD89-696C-40C7-B345-6BF736E4E54C}" srcOrd="0" destOrd="0" parTransId="{2A18D258-FF7A-426A-9A79-41D3423CBA27}" sibTransId="{F7EB08E0-39D6-41FB-B708-DB92BF302E16}"/>
    <dgm:cxn modelId="{D064F796-14C7-430F-B73E-7233889947A7}" type="presParOf" srcId="{5A3503AD-8750-4C2C-B1F4-E329D4CC515F}" destId="{ABC16A1E-8E77-414E-89F0-984EE890EC55}" srcOrd="0" destOrd="0" presId="urn:microsoft.com/office/officeart/2005/8/layout/chevron2"/>
    <dgm:cxn modelId="{4B674957-D5F8-4B0C-A6C7-AC586F2A13A4}" type="presParOf" srcId="{ABC16A1E-8E77-414E-89F0-984EE890EC55}" destId="{65D1B383-CF6A-4ED4-81B0-714C9E2F5919}" srcOrd="0" destOrd="0" presId="urn:microsoft.com/office/officeart/2005/8/layout/chevron2"/>
    <dgm:cxn modelId="{1E688E8F-CA2E-49C1-B7C2-ADBD63AA41F8}" type="presParOf" srcId="{ABC16A1E-8E77-414E-89F0-984EE890EC55}" destId="{18CA927E-8899-4306-8ACF-D8D1C1CCDE5A}" srcOrd="1" destOrd="0" presId="urn:microsoft.com/office/officeart/2005/8/layout/chevron2"/>
    <dgm:cxn modelId="{3DCDDF8F-4C16-4583-88A1-A6940182196C}" type="presParOf" srcId="{5A3503AD-8750-4C2C-B1F4-E329D4CC515F}" destId="{5A9D2C97-A186-41B2-BD18-C96A5C9F15D3}" srcOrd="1" destOrd="0" presId="urn:microsoft.com/office/officeart/2005/8/layout/chevron2"/>
    <dgm:cxn modelId="{8B1C438F-7F1D-4858-A288-5DF774936A63}" type="presParOf" srcId="{5A3503AD-8750-4C2C-B1F4-E329D4CC515F}" destId="{C1A40932-E810-41DA-A3EE-E65926699041}" srcOrd="2" destOrd="0" presId="urn:microsoft.com/office/officeart/2005/8/layout/chevron2"/>
    <dgm:cxn modelId="{E489F1D3-881D-42E6-9D27-6294EA6B9F54}" type="presParOf" srcId="{C1A40932-E810-41DA-A3EE-E65926699041}" destId="{53A2B3C8-EA07-4FFA-85BE-8C2DD00DAB1E}" srcOrd="0" destOrd="0" presId="urn:microsoft.com/office/officeart/2005/8/layout/chevron2"/>
    <dgm:cxn modelId="{AE581BE1-697E-44C7-AA05-22372F2E9C36}" type="presParOf" srcId="{C1A40932-E810-41DA-A3EE-E65926699041}" destId="{F58668E1-C8C8-4225-8837-A9124CF66BD7}" srcOrd="1" destOrd="0" presId="urn:microsoft.com/office/officeart/2005/8/layout/chevron2"/>
    <dgm:cxn modelId="{FE7F8510-1120-4CA9-B574-8BB037B3C3B7}" type="presParOf" srcId="{5A3503AD-8750-4C2C-B1F4-E329D4CC515F}" destId="{32012E1C-F71E-4358-B7DC-859A1F828E95}" srcOrd="3" destOrd="0" presId="urn:microsoft.com/office/officeart/2005/8/layout/chevron2"/>
    <dgm:cxn modelId="{3FCB7BAF-2061-4679-BF11-F832F9A833CF}" type="presParOf" srcId="{5A3503AD-8750-4C2C-B1F4-E329D4CC515F}" destId="{99D24C26-4F45-4187-81AA-C0E6C5890E79}" srcOrd="4" destOrd="0" presId="urn:microsoft.com/office/officeart/2005/8/layout/chevron2"/>
    <dgm:cxn modelId="{A474119D-4A92-46C5-BEB6-0FF748A3775F}" type="presParOf" srcId="{99D24C26-4F45-4187-81AA-C0E6C5890E79}" destId="{15517955-90D9-4B43-B0A1-FB6A3BB6C410}" srcOrd="0" destOrd="0" presId="urn:microsoft.com/office/officeart/2005/8/layout/chevron2"/>
    <dgm:cxn modelId="{27EED83E-1701-4614-B671-6BACF449A121}" type="presParOf" srcId="{99D24C26-4F45-4187-81AA-C0E6C5890E79}" destId="{11582F27-C624-40A7-83DE-5F5908917DB4}" srcOrd="1" destOrd="0" presId="urn:microsoft.com/office/officeart/2005/8/layout/chevron2"/>
    <dgm:cxn modelId="{6A926C99-FD29-4F36-BFDD-368F051D264B}" type="presParOf" srcId="{5A3503AD-8750-4C2C-B1F4-E329D4CC515F}" destId="{8D48C925-CEBB-4662-921F-537DBFA29E38}" srcOrd="5" destOrd="0" presId="urn:microsoft.com/office/officeart/2005/8/layout/chevron2"/>
    <dgm:cxn modelId="{FF8E5324-2368-493C-B1ED-00604240E194}" type="presParOf" srcId="{5A3503AD-8750-4C2C-B1F4-E329D4CC515F}" destId="{C5C2DAEB-AE4F-498D-B424-2ABAAE72737C}" srcOrd="6" destOrd="0" presId="urn:microsoft.com/office/officeart/2005/8/layout/chevron2"/>
    <dgm:cxn modelId="{032EA474-C525-444A-AB22-16368934E8AD}" type="presParOf" srcId="{C5C2DAEB-AE4F-498D-B424-2ABAAE72737C}" destId="{AA05246E-3FD9-44F1-968B-2B2816A4CFD4}" srcOrd="0" destOrd="0" presId="urn:microsoft.com/office/officeart/2005/8/layout/chevron2"/>
    <dgm:cxn modelId="{D6069DC6-DC20-4995-BE43-B6642EE9D447}" type="presParOf" srcId="{C5C2DAEB-AE4F-498D-B424-2ABAAE72737C}" destId="{434655E1-DDC4-4335-AADB-4085A3947B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1B383-CF6A-4ED4-81B0-714C9E2F5919}">
      <dsp:nvSpPr>
        <dsp:cNvPr id="0" name=""/>
        <dsp:cNvSpPr/>
      </dsp:nvSpPr>
      <dsp:spPr>
        <a:xfrm rot="5400000">
          <a:off x="-161331" y="163093"/>
          <a:ext cx="1075546" cy="752882"/>
        </a:xfrm>
        <a:prstGeom prst="chevron">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lv-LV" sz="2100" kern="1200" dirty="0"/>
        </a:p>
      </dsp:txBody>
      <dsp:txXfrm rot="-5400000">
        <a:off x="1" y="378202"/>
        <a:ext cx="752882" cy="322664"/>
      </dsp:txXfrm>
    </dsp:sp>
    <dsp:sp modelId="{18CA927E-8899-4306-8ACF-D8D1C1CCDE5A}">
      <dsp:nvSpPr>
        <dsp:cNvPr id="0" name=""/>
        <dsp:cNvSpPr/>
      </dsp:nvSpPr>
      <dsp:spPr>
        <a:xfrm rot="5400000">
          <a:off x="3634507" y="-2881625"/>
          <a:ext cx="699105" cy="6462355"/>
        </a:xfrm>
        <a:prstGeom prst="round2Same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lv-LV" sz="2600" kern="1200" dirty="0" smtClean="0"/>
            <a:t> Dators, ar kuru izmanto internetu</a:t>
          </a:r>
          <a:endParaRPr lang="lv-LV" sz="2600" kern="1200" dirty="0"/>
        </a:p>
      </dsp:txBody>
      <dsp:txXfrm rot="-5400000">
        <a:off x="752883" y="34126"/>
        <a:ext cx="6428228" cy="630851"/>
      </dsp:txXfrm>
    </dsp:sp>
    <dsp:sp modelId="{53A2B3C8-EA07-4FFA-85BE-8C2DD00DAB1E}">
      <dsp:nvSpPr>
        <dsp:cNvPr id="0" name=""/>
        <dsp:cNvSpPr/>
      </dsp:nvSpPr>
      <dsp:spPr>
        <a:xfrm rot="5400000">
          <a:off x="-161331" y="1089287"/>
          <a:ext cx="1075546" cy="752882"/>
        </a:xfrm>
        <a:prstGeom prst="chevron">
          <a:avLst/>
        </a:prstGeom>
        <a:solidFill>
          <a:schemeClr val="accent4">
            <a:shade val="80000"/>
            <a:hueOff val="-58853"/>
            <a:satOff val="-1455"/>
            <a:lumOff val="8329"/>
            <a:alphaOff val="0"/>
          </a:schemeClr>
        </a:solidFill>
        <a:ln w="25400" cap="flat" cmpd="sng" algn="ctr">
          <a:solidFill>
            <a:schemeClr val="accent4">
              <a:shade val="80000"/>
              <a:hueOff val="-58853"/>
              <a:satOff val="-1455"/>
              <a:lumOff val="83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lv-LV" sz="2100" kern="1200" dirty="0"/>
        </a:p>
      </dsp:txBody>
      <dsp:txXfrm rot="-5400000">
        <a:off x="1" y="1304396"/>
        <a:ext cx="752882" cy="322664"/>
      </dsp:txXfrm>
    </dsp:sp>
    <dsp:sp modelId="{F58668E1-C8C8-4225-8837-A9124CF66BD7}">
      <dsp:nvSpPr>
        <dsp:cNvPr id="0" name=""/>
        <dsp:cNvSpPr/>
      </dsp:nvSpPr>
      <dsp:spPr>
        <a:xfrm rot="5400000">
          <a:off x="3634507" y="-1953669"/>
          <a:ext cx="699105" cy="6462355"/>
        </a:xfrm>
        <a:prstGeom prst="round2SameRect">
          <a:avLst/>
        </a:prstGeom>
        <a:solidFill>
          <a:schemeClr val="lt1">
            <a:alpha val="90000"/>
            <a:hueOff val="0"/>
            <a:satOff val="0"/>
            <a:lumOff val="0"/>
            <a:alphaOff val="0"/>
          </a:schemeClr>
        </a:solidFill>
        <a:ln w="25400" cap="flat" cmpd="sng" algn="ctr">
          <a:solidFill>
            <a:schemeClr val="accent4">
              <a:shade val="80000"/>
              <a:hueOff val="-58853"/>
              <a:satOff val="-1455"/>
              <a:lumOff val="8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lv-LV" sz="2600" kern="1200" dirty="0" smtClean="0"/>
            <a:t>IP adrese, ar kuru pieslēdzies internetam</a:t>
          </a:r>
          <a:endParaRPr lang="lv-LV" sz="2600" kern="1200" dirty="0"/>
        </a:p>
      </dsp:txBody>
      <dsp:txXfrm rot="-5400000">
        <a:off x="752883" y="962082"/>
        <a:ext cx="6428228" cy="630851"/>
      </dsp:txXfrm>
    </dsp:sp>
    <dsp:sp modelId="{15517955-90D9-4B43-B0A1-FB6A3BB6C410}">
      <dsp:nvSpPr>
        <dsp:cNvPr id="0" name=""/>
        <dsp:cNvSpPr/>
      </dsp:nvSpPr>
      <dsp:spPr>
        <a:xfrm rot="5400000">
          <a:off x="-161331" y="2015481"/>
          <a:ext cx="1075546" cy="752882"/>
        </a:xfrm>
        <a:prstGeom prst="chevron">
          <a:avLst/>
        </a:prstGeom>
        <a:solidFill>
          <a:schemeClr val="accent4">
            <a:shade val="80000"/>
            <a:hueOff val="-117705"/>
            <a:satOff val="-2910"/>
            <a:lumOff val="16659"/>
            <a:alphaOff val="0"/>
          </a:schemeClr>
        </a:solidFill>
        <a:ln w="25400" cap="flat" cmpd="sng" algn="ctr">
          <a:solidFill>
            <a:schemeClr val="accent4">
              <a:shade val="80000"/>
              <a:hueOff val="-117705"/>
              <a:satOff val="-2910"/>
              <a:lumOff val="166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lv-LV" sz="2100" kern="1200" dirty="0"/>
        </a:p>
      </dsp:txBody>
      <dsp:txXfrm rot="-5400000">
        <a:off x="1" y="2230590"/>
        <a:ext cx="752882" cy="322664"/>
      </dsp:txXfrm>
    </dsp:sp>
    <dsp:sp modelId="{11582F27-C624-40A7-83DE-5F5908917DB4}">
      <dsp:nvSpPr>
        <dsp:cNvPr id="0" name=""/>
        <dsp:cNvSpPr/>
      </dsp:nvSpPr>
      <dsp:spPr>
        <a:xfrm rot="5400000">
          <a:off x="3634507" y="-1027475"/>
          <a:ext cx="699105" cy="6462355"/>
        </a:xfrm>
        <a:prstGeom prst="round2SameRect">
          <a:avLst/>
        </a:prstGeom>
        <a:solidFill>
          <a:schemeClr val="lt1">
            <a:alpha val="90000"/>
            <a:hueOff val="0"/>
            <a:satOff val="0"/>
            <a:lumOff val="0"/>
            <a:alphaOff val="0"/>
          </a:schemeClr>
        </a:solidFill>
        <a:ln w="25400" cap="flat" cmpd="sng" algn="ctr">
          <a:solidFill>
            <a:schemeClr val="accent4">
              <a:shade val="80000"/>
              <a:hueOff val="-117705"/>
              <a:satOff val="-2910"/>
              <a:lumOff val="166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lv-LV" sz="2600" kern="1200" dirty="0" smtClean="0"/>
            <a:t>Tavs interneta pakalpojumu sniedzējs</a:t>
          </a:r>
          <a:endParaRPr lang="lv-LV" sz="2600" kern="1200" dirty="0"/>
        </a:p>
      </dsp:txBody>
      <dsp:txXfrm rot="-5400000">
        <a:off x="752883" y="1888276"/>
        <a:ext cx="6428228" cy="630851"/>
      </dsp:txXfrm>
    </dsp:sp>
    <dsp:sp modelId="{AA05246E-3FD9-44F1-968B-2B2816A4CFD4}">
      <dsp:nvSpPr>
        <dsp:cNvPr id="0" name=""/>
        <dsp:cNvSpPr/>
      </dsp:nvSpPr>
      <dsp:spPr>
        <a:xfrm rot="5400000">
          <a:off x="-161331" y="2941676"/>
          <a:ext cx="1075546" cy="752882"/>
        </a:xfrm>
        <a:prstGeom prst="chevron">
          <a:avLst/>
        </a:prstGeom>
        <a:solidFill>
          <a:schemeClr val="accent4">
            <a:shade val="80000"/>
            <a:hueOff val="-176558"/>
            <a:satOff val="-4365"/>
            <a:lumOff val="24988"/>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lv-LV" sz="2100" kern="1200" dirty="0"/>
        </a:p>
      </dsp:txBody>
      <dsp:txXfrm rot="-5400000">
        <a:off x="1" y="3156785"/>
        <a:ext cx="752882" cy="322664"/>
      </dsp:txXfrm>
    </dsp:sp>
    <dsp:sp modelId="{434655E1-DDC4-4335-AADB-4085A3947B38}">
      <dsp:nvSpPr>
        <dsp:cNvPr id="0" name=""/>
        <dsp:cNvSpPr/>
      </dsp:nvSpPr>
      <dsp:spPr>
        <a:xfrm rot="5400000">
          <a:off x="3634507" y="-101280"/>
          <a:ext cx="699105" cy="6462355"/>
        </a:xfrm>
        <a:prstGeom prst="round2SameRect">
          <a:avLst/>
        </a:prstGeom>
        <a:solidFill>
          <a:schemeClr val="lt1">
            <a:alpha val="90000"/>
            <a:hueOff val="0"/>
            <a:satOff val="0"/>
            <a:lumOff val="0"/>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lv-LV" sz="2600" kern="1200" dirty="0" smtClean="0"/>
            <a:t>Adrese, uz kuru pienāk rēķins par internetu</a:t>
          </a:r>
          <a:endParaRPr lang="lv-LV" sz="2600" kern="1200" dirty="0"/>
        </a:p>
      </dsp:txBody>
      <dsp:txXfrm rot="-5400000">
        <a:off x="752883" y="2814471"/>
        <a:ext cx="6428228" cy="6308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FB2E54C-D6F0-4371-A435-9D4D63854F16}" type="datetimeFigureOut">
              <a:rPr lang="lv-LV"/>
              <a:pPr>
                <a:defRPr/>
              </a:pPr>
              <a:t>2014.05.28.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FF4D74C-24B6-4999-83B4-0DB9F971265B}" type="slidenum">
              <a:rPr lang="lv-LV"/>
              <a:pPr>
                <a:defRPr/>
              </a:pPr>
              <a:t>‹#›</a:t>
            </a:fld>
            <a:endParaRPr lang="lv-LV"/>
          </a:p>
        </p:txBody>
      </p:sp>
    </p:spTree>
    <p:extLst>
      <p:ext uri="{BB962C8B-B14F-4D97-AF65-F5344CB8AC3E}">
        <p14:creationId xmlns:p14="http://schemas.microsoft.com/office/powerpoint/2010/main" val="29123727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Būtiski ir saprast, ka datoratkarība nav gripa, kas var uzrasties vienā dienā – vakar vēl vesels, bet šodien no rīta pamostos: slims! </a:t>
            </a:r>
          </a:p>
          <a:p>
            <a:pPr>
              <a:spcBef>
                <a:spcPct val="0"/>
              </a:spcBef>
            </a:pPr>
            <a:r>
              <a:rPr lang="lv-LV" smtClean="0"/>
              <a:t>	Ir svarīgi izprast cēloņus, kā datoratkarība veidojas un kāpēc bērni nonāk līdz atkarībai. </a:t>
            </a:r>
          </a:p>
          <a:p>
            <a:pPr>
              <a:spcBef>
                <a:spcPct val="0"/>
              </a:spcBef>
            </a:pPr>
            <a:endParaRPr lang="lv-LV"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3CD09C-9145-44A3-BE0F-B7D479E9457D}" type="slidenum">
              <a:rPr lang="lv-LV"/>
              <a:pPr fontAlgn="base">
                <a:spcBef>
                  <a:spcPct val="0"/>
                </a:spcBef>
                <a:spcAft>
                  <a:spcPct val="0"/>
                </a:spcAft>
              </a:pPr>
              <a:t>11</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Informācija, kuru iespējams atrast internetā</a:t>
            </a:r>
          </a:p>
          <a:p>
            <a:pPr>
              <a:spcBef>
                <a:spcPct val="0"/>
              </a:spcBef>
            </a:pPr>
            <a:r>
              <a:rPr lang="lv-LV" smtClean="0"/>
              <a:t>Kritiska informācijas vērtēšana</a:t>
            </a:r>
          </a:p>
          <a:p>
            <a:pPr>
              <a:spcBef>
                <a:spcPct val="0"/>
              </a:spcBef>
            </a:pPr>
            <a:r>
              <a:rPr lang="lv-LV" smtClean="0"/>
              <a:t>Nepatiesa informācija internetā</a:t>
            </a:r>
          </a:p>
          <a:p>
            <a:pPr>
              <a:spcBef>
                <a:spcPct val="0"/>
              </a:spcBef>
            </a:pPr>
            <a:r>
              <a:rPr lang="lv-LV" smtClean="0"/>
              <a:t>Par mums ievietotā un atrodamā informācija</a:t>
            </a:r>
          </a:p>
          <a:p>
            <a:pPr>
              <a:spcBef>
                <a:spcPct val="0"/>
              </a:spcBef>
            </a:pPr>
            <a:endParaRPr lang="lv-LV"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DE3F8C-A898-48E0-ABD1-E8A4D93752DB}" type="slidenum">
              <a:rPr lang="lv-LV"/>
              <a:pPr fontAlgn="base">
                <a:spcBef>
                  <a:spcPct val="0"/>
                </a:spcBef>
                <a:spcAft>
                  <a:spcPct val="0"/>
                </a:spcAft>
              </a:pPr>
              <a:t>12</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3698E0-951D-4F26-83C9-332F74DC2782}" type="slidenum">
              <a:rPr lang="lv-LV"/>
              <a:pPr fontAlgn="base">
                <a:spcBef>
                  <a:spcPct val="0"/>
                </a:spcBef>
                <a:spcAft>
                  <a:spcPct val="0"/>
                </a:spcAft>
              </a:pPr>
              <a:t>13</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Privātuma pasargāšana – kā neatklāt pārāk daudz </a:t>
            </a:r>
          </a:p>
          <a:p>
            <a:pPr>
              <a:spcBef>
                <a:spcPct val="0"/>
              </a:spcBef>
            </a:pPr>
            <a:r>
              <a:rPr lang="lv-LV" smtClean="0"/>
              <a:t>Nepiemērotas fotogrāfijas, teksti, tweeti un tml.</a:t>
            </a:r>
          </a:p>
          <a:p>
            <a:pPr>
              <a:spcBef>
                <a:spcPct val="0"/>
              </a:spcBef>
            </a:pPr>
            <a:r>
              <a:rPr lang="lv-LV" smtClean="0"/>
              <a:t>Informācijas saglabāšanās internetā – darba devēji, jauni draugi un tml. </a:t>
            </a:r>
          </a:p>
          <a:p>
            <a:pPr>
              <a:spcBef>
                <a:spcPct val="0"/>
              </a:spcBef>
            </a:pPr>
            <a:endParaRPr lang="lv-LV"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ED515B-C885-45A9-B784-C34A4E4A4B69}" type="slidenum">
              <a:rPr lang="lv-LV"/>
              <a:pPr fontAlgn="base">
                <a:spcBef>
                  <a:spcPct val="0"/>
                </a:spcBef>
                <a:spcAft>
                  <a:spcPct val="0"/>
                </a:spcAft>
              </a:pPr>
              <a:t>15</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Privātuma pasargāšana – kā neatklāt pārāk daudz </a:t>
            </a:r>
          </a:p>
          <a:p>
            <a:pPr>
              <a:spcBef>
                <a:spcPct val="0"/>
              </a:spcBef>
            </a:pPr>
            <a:r>
              <a:rPr lang="lv-LV" smtClean="0"/>
              <a:t>Nepiemērotas fotogrāfijas, teksti, tweeti un tml.</a:t>
            </a:r>
          </a:p>
          <a:p>
            <a:pPr>
              <a:spcBef>
                <a:spcPct val="0"/>
              </a:spcBef>
            </a:pPr>
            <a:r>
              <a:rPr lang="lv-LV" smtClean="0"/>
              <a:t>Informācijas saglabāšanās internetā – darba devēji, jauni draugi un tml. </a:t>
            </a:r>
          </a:p>
          <a:p>
            <a:pPr>
              <a:spcBef>
                <a:spcPct val="0"/>
              </a:spcBef>
            </a:pPr>
            <a:endParaRPr lang="lv-LV"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CA7237-0199-42D6-A3CF-3A904448BAA2}" type="slidenum">
              <a:rPr lang="lv-LV"/>
              <a:pPr fontAlgn="base">
                <a:spcBef>
                  <a:spcPct val="0"/>
                </a:spcBef>
                <a:spcAft>
                  <a:spcPct val="0"/>
                </a:spcAft>
              </a:pPr>
              <a:t>21</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Privātuma pasargāšana – kā neatklāt pārāk daudz </a:t>
            </a:r>
          </a:p>
          <a:p>
            <a:pPr>
              <a:spcBef>
                <a:spcPct val="0"/>
              </a:spcBef>
            </a:pPr>
            <a:r>
              <a:rPr lang="lv-LV" smtClean="0"/>
              <a:t>Nepiemērotas fotogrāfijas, teksti, tweeti un tml.</a:t>
            </a:r>
          </a:p>
          <a:p>
            <a:pPr>
              <a:spcBef>
                <a:spcPct val="0"/>
              </a:spcBef>
            </a:pPr>
            <a:r>
              <a:rPr lang="lv-LV" smtClean="0"/>
              <a:t>Informācijas saglabāšanās internetā – darba devēji, jauni draugi un tml. </a:t>
            </a:r>
          </a:p>
          <a:p>
            <a:pPr>
              <a:spcBef>
                <a:spcPct val="0"/>
              </a:spcBef>
            </a:pPr>
            <a:endParaRPr lang="lv-LV"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C1DE74-9EEB-41A5-8B08-F440F84103CB}" type="slidenum">
              <a:rPr lang="lv-LV"/>
              <a:pPr fontAlgn="base">
                <a:spcBef>
                  <a:spcPct val="0"/>
                </a:spcBef>
                <a:spcAft>
                  <a:spcPct val="0"/>
                </a:spcAft>
              </a:pPr>
              <a:t>22</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16B8BFA7-1A5C-404D-BC9D-78775A3C0E20}" type="datetimeFigureOut">
              <a:rPr lang="lv-LV"/>
              <a:pPr>
                <a:defRPr/>
              </a:pPr>
              <a:t>2014.05.28.</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0911D178-C52D-46BC-8054-53E92D7856E2}"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B3F98096-2B88-49EC-81CC-618EC3F210DB}" type="datetimeFigureOut">
              <a:rPr lang="lv-LV"/>
              <a:pPr>
                <a:defRPr/>
              </a:pPr>
              <a:t>2014.05.28.</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AAA09072-320E-403A-8576-1073B3540901}"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5A0794E6-9700-4CBA-AE40-BB476509B2C2}" type="datetimeFigureOut">
              <a:rPr lang="lv-LV"/>
              <a:pPr>
                <a:defRPr/>
              </a:pPr>
              <a:t>2014.05.28.</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CBB6A2D6-7EF0-49F5-9003-7892E9B1207C}"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681D84DC-FD08-47A2-8531-CF9693311791}" type="datetimeFigureOut">
              <a:rPr lang="lv-LV"/>
              <a:pPr>
                <a:defRPr/>
              </a:pPr>
              <a:t>2014.05.28.</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A9E3FA38-B2CE-43F4-9503-CDFD53E8756B}"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02114B-3FC6-4083-A524-E08415D83833}" type="datetimeFigureOut">
              <a:rPr lang="lv-LV"/>
              <a:pPr>
                <a:defRPr/>
              </a:pPr>
              <a:t>2014.05.28.</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B19090B-71FB-4ECF-93F3-1C8DAC70B670}"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3"/>
          <p:cNvSpPr>
            <a:spLocks noGrp="1"/>
          </p:cNvSpPr>
          <p:nvPr>
            <p:ph type="dt" sz="half" idx="10"/>
          </p:nvPr>
        </p:nvSpPr>
        <p:spPr/>
        <p:txBody>
          <a:bodyPr/>
          <a:lstStyle>
            <a:lvl1pPr>
              <a:defRPr/>
            </a:lvl1pPr>
          </a:lstStyle>
          <a:p>
            <a:pPr>
              <a:defRPr/>
            </a:pPr>
            <a:fld id="{C105A78B-5D58-400A-A6C6-A2932747BC3D}" type="datetimeFigureOut">
              <a:rPr lang="lv-LV"/>
              <a:pPr>
                <a:defRPr/>
              </a:pPr>
              <a:t>2014.05.28.</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8A240246-9AD0-450C-A4B7-0A9B5F79E857}"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3"/>
          <p:cNvSpPr>
            <a:spLocks noGrp="1"/>
          </p:cNvSpPr>
          <p:nvPr>
            <p:ph type="dt" sz="half" idx="10"/>
          </p:nvPr>
        </p:nvSpPr>
        <p:spPr/>
        <p:txBody>
          <a:bodyPr/>
          <a:lstStyle>
            <a:lvl1pPr>
              <a:defRPr/>
            </a:lvl1pPr>
          </a:lstStyle>
          <a:p>
            <a:pPr>
              <a:defRPr/>
            </a:pPr>
            <a:fld id="{E2C5859F-3A2D-4EB4-ABE3-37092782729E}" type="datetimeFigureOut">
              <a:rPr lang="lv-LV"/>
              <a:pPr>
                <a:defRPr/>
              </a:pPr>
              <a:t>2014.05.28.</a:t>
            </a:fld>
            <a:endParaRPr lang="lv-LV"/>
          </a:p>
        </p:txBody>
      </p:sp>
      <p:sp>
        <p:nvSpPr>
          <p:cNvPr id="8" name="Footer Placeholder 4"/>
          <p:cNvSpPr>
            <a:spLocks noGrp="1"/>
          </p:cNvSpPr>
          <p:nvPr>
            <p:ph type="ftr" sz="quarter" idx="11"/>
          </p:nvPr>
        </p:nvSpPr>
        <p:spPr/>
        <p:txBody>
          <a:bodyPr/>
          <a:lstStyle>
            <a:lvl1pPr>
              <a:defRPr/>
            </a:lvl1pPr>
          </a:lstStyle>
          <a:p>
            <a:pPr>
              <a:defRPr/>
            </a:pPr>
            <a:endParaRPr lang="lv-LV"/>
          </a:p>
        </p:txBody>
      </p:sp>
      <p:sp>
        <p:nvSpPr>
          <p:cNvPr id="9" name="Slide Number Placeholder 5"/>
          <p:cNvSpPr>
            <a:spLocks noGrp="1"/>
          </p:cNvSpPr>
          <p:nvPr>
            <p:ph type="sldNum" sz="quarter" idx="12"/>
          </p:nvPr>
        </p:nvSpPr>
        <p:spPr/>
        <p:txBody>
          <a:bodyPr/>
          <a:lstStyle>
            <a:lvl1pPr>
              <a:defRPr/>
            </a:lvl1pPr>
          </a:lstStyle>
          <a:p>
            <a:pPr>
              <a:defRPr/>
            </a:pPr>
            <a:fld id="{22D0D6CF-A3DA-46AE-9528-F04B84F35370}"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3"/>
          <p:cNvSpPr>
            <a:spLocks noGrp="1"/>
          </p:cNvSpPr>
          <p:nvPr>
            <p:ph type="dt" sz="half" idx="10"/>
          </p:nvPr>
        </p:nvSpPr>
        <p:spPr/>
        <p:txBody>
          <a:bodyPr/>
          <a:lstStyle>
            <a:lvl1pPr>
              <a:defRPr/>
            </a:lvl1pPr>
          </a:lstStyle>
          <a:p>
            <a:pPr>
              <a:defRPr/>
            </a:pPr>
            <a:fld id="{44023983-8DB7-453A-A0FD-8642F552F759}" type="datetimeFigureOut">
              <a:rPr lang="lv-LV"/>
              <a:pPr>
                <a:defRPr/>
              </a:pPr>
              <a:t>2014.05.28.</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2BDE2406-D9F8-4862-9D80-4FD7B32945B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7989E0-8931-4FC3-BB9D-8014109D3A45}" type="datetimeFigureOut">
              <a:rPr lang="lv-LV"/>
              <a:pPr>
                <a:defRPr/>
              </a:pPr>
              <a:t>2014.05.28.</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10C8D038-6901-415C-8948-ABF756E40A77}"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36C1E6-3585-420A-B973-CD070F706DDF}" type="datetimeFigureOut">
              <a:rPr lang="lv-LV"/>
              <a:pPr>
                <a:defRPr/>
              </a:pPr>
              <a:t>2014.05.28.</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DBA966D1-DA9E-4615-9335-0584F32B92BD}"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7D07F7-B65C-4A6F-9868-130E19ECC2F5}" type="datetimeFigureOut">
              <a:rPr lang="lv-LV"/>
              <a:pPr>
                <a:defRPr/>
              </a:pPr>
              <a:t>2014.05.28.</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9CE9D9CC-B98F-4F25-8024-E6AD280D228F}"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v-LV"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313478B-AFC2-49B7-A6DF-CAEA0B5F35DC}" type="datetimeFigureOut">
              <a:rPr lang="lv-LV"/>
              <a:pPr>
                <a:defRPr/>
              </a:pPr>
              <a:t>2014.05.28.</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C89135B-5BD1-460D-B2F3-497F8438727D}"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k3ZhB-IyNNA&amp;list=UUNfZTW4ff6QAdHwcBBPbbt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netsafe.lv/admin/fck/editor/www.drossinternets.l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x87VHKQGA4Y&amp;feature=youtu.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E:\Documents%20and%20Settings\astra\Local%20Settings\Temp\68\macies.drossinternets.lv" TargetMode="External"/><Relationship Id="rId2" Type="http://schemas.openxmlformats.org/officeDocument/2006/relationships/hyperlink" Target="http://www.drossinternets.lv/"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5000" r="-25000"/>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1928794" y="1643050"/>
            <a:ext cx="7070744" cy="1571636"/>
          </a:xfrm>
        </p:spPr>
        <p:txBody>
          <a:bodyPr/>
          <a:lstStyle/>
          <a:p>
            <a:r>
              <a:rPr lang="lv-LV" sz="2800" b="1" dirty="0" smtClean="0">
                <a:solidFill>
                  <a:schemeClr val="bg1"/>
                </a:solidFill>
                <a:latin typeface="Futura Md TL" pitchFamily="34" charset="0"/>
              </a:rPr>
              <a:t>KĀ PASARGĀT BĒRNUS INTERNETĀ? </a:t>
            </a:r>
          </a:p>
        </p:txBody>
      </p:sp>
      <p:sp>
        <p:nvSpPr>
          <p:cNvPr id="3" name="Subtitle 2"/>
          <p:cNvSpPr>
            <a:spLocks noGrp="1"/>
          </p:cNvSpPr>
          <p:nvPr>
            <p:ph type="subTitle" idx="1"/>
          </p:nvPr>
        </p:nvSpPr>
        <p:spPr>
          <a:xfrm>
            <a:off x="2484438" y="4868863"/>
            <a:ext cx="6400800" cy="1873250"/>
          </a:xfrm>
        </p:spPr>
        <p:txBody>
          <a:bodyPr rtlCol="0">
            <a:normAutofit fontScale="92500" lnSpcReduction="20000"/>
          </a:bodyPr>
          <a:lstStyle/>
          <a:p>
            <a:pPr algn="r" fontAlgn="auto">
              <a:spcAft>
                <a:spcPts val="0"/>
              </a:spcAft>
              <a:buFont typeface="Arial" pitchFamily="34" charset="0"/>
              <a:buNone/>
              <a:defRPr/>
            </a:pPr>
            <a:r>
              <a:rPr lang="lv-LV" sz="2000" b="1" dirty="0" smtClean="0">
                <a:solidFill>
                  <a:schemeClr val="bg1"/>
                </a:solidFill>
                <a:latin typeface="Futura Md TL" pitchFamily="34" charset="0"/>
              </a:rPr>
              <a:t>Maija Katkovska</a:t>
            </a:r>
          </a:p>
          <a:p>
            <a:pPr algn="r" fontAlgn="auto">
              <a:spcAft>
                <a:spcPts val="0"/>
              </a:spcAft>
              <a:buFont typeface="Arial" pitchFamily="34" charset="0"/>
              <a:buNone/>
              <a:defRPr/>
            </a:pPr>
            <a:endParaRPr lang="lv-LV" sz="2000" b="1" dirty="0" smtClean="0">
              <a:solidFill>
                <a:schemeClr val="bg1"/>
              </a:solidFill>
              <a:latin typeface="Futura Md TL" pitchFamily="34" charset="0"/>
            </a:endParaRPr>
          </a:p>
          <a:p>
            <a:pPr algn="r" fontAlgn="auto">
              <a:spcAft>
                <a:spcPts val="0"/>
              </a:spcAft>
              <a:buFont typeface="Arial" pitchFamily="34" charset="0"/>
              <a:buNone/>
              <a:defRPr/>
            </a:pPr>
            <a:r>
              <a:rPr lang="lv-LV" sz="2000" i="1" dirty="0" err="1" smtClean="0">
                <a:solidFill>
                  <a:schemeClr val="bg1"/>
                </a:solidFill>
                <a:latin typeface="Futura Md TL" pitchFamily="34" charset="0"/>
              </a:rPr>
              <a:t>Net-Safe</a:t>
            </a:r>
            <a:r>
              <a:rPr lang="lv-LV" sz="2000" i="1" dirty="0" smtClean="0">
                <a:solidFill>
                  <a:schemeClr val="bg1"/>
                </a:solidFill>
                <a:latin typeface="Futura Md TL" pitchFamily="34" charset="0"/>
              </a:rPr>
              <a:t> </a:t>
            </a:r>
            <a:r>
              <a:rPr lang="lv-LV" sz="2000" i="1" dirty="0" err="1" smtClean="0">
                <a:solidFill>
                  <a:schemeClr val="bg1"/>
                </a:solidFill>
                <a:latin typeface="Futura Md TL" pitchFamily="34" charset="0"/>
              </a:rPr>
              <a:t>Latvia</a:t>
            </a:r>
            <a:r>
              <a:rPr lang="lv-LV" sz="2000" i="1" dirty="0" smtClean="0">
                <a:solidFill>
                  <a:schemeClr val="bg1"/>
                </a:solidFill>
                <a:latin typeface="Futura Md TL" pitchFamily="34" charset="0"/>
              </a:rPr>
              <a:t> </a:t>
            </a:r>
            <a:r>
              <a:rPr lang="lv-LV" sz="2000" dirty="0" smtClean="0">
                <a:solidFill>
                  <a:schemeClr val="bg1"/>
                </a:solidFill>
                <a:latin typeface="Futura Md TL" pitchFamily="34" charset="0"/>
              </a:rPr>
              <a:t>Drošāka interneta centrs</a:t>
            </a:r>
          </a:p>
          <a:p>
            <a:pPr algn="r" fontAlgn="auto">
              <a:spcAft>
                <a:spcPts val="0"/>
              </a:spcAft>
              <a:buFont typeface="Arial" pitchFamily="34" charset="0"/>
              <a:buNone/>
              <a:defRPr/>
            </a:pPr>
            <a:r>
              <a:rPr lang="lv-LV" sz="2000" dirty="0" smtClean="0">
                <a:solidFill>
                  <a:schemeClr val="bg1"/>
                </a:solidFill>
                <a:latin typeface="Futura Md TL" pitchFamily="34" charset="0"/>
              </a:rPr>
              <a:t>www.dossinternets.lv</a:t>
            </a:r>
          </a:p>
          <a:p>
            <a:pPr algn="r" fontAlgn="auto">
              <a:spcAft>
                <a:spcPts val="0"/>
              </a:spcAft>
              <a:buFont typeface="Arial" pitchFamily="34" charset="0"/>
              <a:buNone/>
              <a:defRPr/>
            </a:pPr>
            <a:r>
              <a:rPr lang="lv-LV" sz="2000" dirty="0" smtClean="0">
                <a:solidFill>
                  <a:schemeClr val="bg1"/>
                </a:solidFill>
                <a:latin typeface="Futura Md TL" pitchFamily="34" charset="0"/>
              </a:rPr>
              <a:t>macies.drossinternets.lv</a:t>
            </a:r>
          </a:p>
          <a:p>
            <a:pPr algn="r" fontAlgn="auto">
              <a:spcAft>
                <a:spcPts val="0"/>
              </a:spcAft>
              <a:buFont typeface="Arial" pitchFamily="34" charset="0"/>
              <a:buNone/>
              <a:defRPr/>
            </a:pPr>
            <a:r>
              <a:rPr lang="lv-LV" sz="2000" dirty="0" smtClean="0">
                <a:solidFill>
                  <a:schemeClr val="bg1"/>
                </a:solidFill>
                <a:latin typeface="Futura Md TL" pitchFamily="34" charset="0"/>
              </a:rPr>
              <a:t>info@drossinternets.lv </a:t>
            </a:r>
            <a:endParaRPr lang="lv-LV" sz="2000" dirty="0">
              <a:solidFill>
                <a:schemeClr val="bg1"/>
              </a:solidFill>
              <a:latin typeface="Futura Md TL" pitchFamily="34" charset="0"/>
            </a:endParaRPr>
          </a:p>
        </p:txBody>
      </p:sp>
      <p:pic>
        <p:nvPicPr>
          <p:cNvPr id="4" name="Picture 3"/>
          <p:cNvPicPr>
            <a:picLocks noChangeAspect="1"/>
          </p:cNvPicPr>
          <p:nvPr/>
        </p:nvPicPr>
        <p:blipFill>
          <a:blip r:embed="rId3"/>
          <a:srcRect/>
          <a:stretch>
            <a:fillRect/>
          </a:stretch>
        </p:blipFill>
        <p:spPr bwMode="auto">
          <a:xfrm>
            <a:off x="571472" y="285728"/>
            <a:ext cx="3816350" cy="76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RISKI UN APDRAUDĒJUMI INTERNETĀ</a:t>
            </a:r>
            <a:endParaRPr lang="lv-LV" sz="3200" b="1" dirty="0">
              <a:solidFill>
                <a:schemeClr val="accent1">
                  <a:lumMod val="75000"/>
                </a:schemeClr>
              </a:solidFill>
              <a:latin typeface="Futura Md TL" pitchFamily="34" charset="0"/>
            </a:endParaRPr>
          </a:p>
        </p:txBody>
      </p:sp>
      <p:sp>
        <p:nvSpPr>
          <p:cNvPr id="3" name="Content Placeholder 2"/>
          <p:cNvSpPr>
            <a:spLocks noGrp="1"/>
          </p:cNvSpPr>
          <p:nvPr>
            <p:ph idx="1"/>
          </p:nvPr>
        </p:nvSpPr>
        <p:spPr/>
        <p:txBody>
          <a:bodyPr/>
          <a:lstStyle/>
          <a:p>
            <a:r>
              <a:rPr lang="lv-LV" sz="2400" smtClean="0">
                <a:cs typeface="Arial" charset="0"/>
              </a:rPr>
              <a:t>Nelāgu nodomu vadītas cilvēku aktivitātes</a:t>
            </a:r>
          </a:p>
          <a:p>
            <a:pPr lvl="1"/>
            <a:r>
              <a:rPr lang="lv-LV" sz="2000" smtClean="0">
                <a:cs typeface="Arial" charset="0"/>
              </a:rPr>
              <a:t>Pedofilu aktivitātes internetā</a:t>
            </a:r>
          </a:p>
          <a:p>
            <a:pPr lvl="1"/>
            <a:r>
              <a:rPr lang="lv-LV" sz="2000" smtClean="0">
                <a:cs typeface="Arial" charset="0"/>
              </a:rPr>
              <a:t>Finanšu krāpniecība internetā</a:t>
            </a:r>
          </a:p>
          <a:p>
            <a:pPr lvl="1">
              <a:buFont typeface="Arial" charset="0"/>
              <a:buNone/>
            </a:pPr>
            <a:endParaRPr lang="lv-LV" sz="2000" smtClean="0">
              <a:cs typeface="Arial" charset="0"/>
            </a:endParaRPr>
          </a:p>
          <a:p>
            <a:r>
              <a:rPr lang="lv-LV" sz="2400" smtClean="0">
                <a:cs typeface="Arial" charset="0"/>
              </a:rPr>
              <a:t>Informācija, kas ir nepatiesa, nepiemērota, nelegāla</a:t>
            </a:r>
          </a:p>
          <a:p>
            <a:r>
              <a:rPr lang="lv-LV" sz="2400" smtClean="0"/>
              <a:t>Interneta atkarība</a:t>
            </a:r>
          </a:p>
          <a:p>
            <a:r>
              <a:rPr lang="lv-LV" sz="2400" smtClean="0">
                <a:cs typeface="Arial" charset="0"/>
              </a:rPr>
              <a:t>Programmas, kas var tieši kaitēt datorā esošajai programmatūrai</a:t>
            </a:r>
          </a:p>
          <a:p>
            <a:r>
              <a:rPr lang="lv-LV" sz="2400" smtClean="0">
                <a:cs typeface="Arial" charset="0"/>
              </a:rPr>
              <a:t>Lietotāja neuzmanība!</a:t>
            </a:r>
          </a:p>
          <a:p>
            <a:endParaRPr lang="lv-LV" sz="2400" smtClean="0">
              <a:cs typeface="Arial" charset="0"/>
            </a:endParaRPr>
          </a:p>
          <a:p>
            <a:endParaRPr lang="lv-LV" smtClean="0"/>
          </a:p>
          <a:p>
            <a:endParaRPr lang="lv-LV" smtClean="0"/>
          </a:p>
        </p:txBody>
      </p:sp>
      <p:pic>
        <p:nvPicPr>
          <p:cNvPr id="23555" name="Picture 4" descr="drossinternets_Logo_Vert.png"/>
          <p:cNvPicPr>
            <a:picLocks noChangeAspect="1"/>
          </p:cNvPicPr>
          <p:nvPr/>
        </p:nvPicPr>
        <p:blipFill>
          <a:blip r:embed="rId2"/>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7" end="7"/>
                                            </p:txEl>
                                          </p:spTgt>
                                        </p:tgtEl>
                                        <p:attrNameLst>
                                          <p:attrName>style.fontStyle</p:attrName>
                                        </p:attrNameLst>
                                      </p:cBhvr>
                                      <p:to>
                                        <p:strVal val="normal"/>
                                      </p:to>
                                    </p:set>
                                    <p:set>
                                      <p:cBhvr override="childStyle">
                                        <p:cTn id="7" dur="indefinite"/>
                                        <p:tgtEl>
                                          <p:spTgt spid="3">
                                            <p:txEl>
                                              <p:pRg st="7" end="7"/>
                                            </p:txEl>
                                          </p:spTgt>
                                        </p:tgtEl>
                                        <p:attrNameLst>
                                          <p:attrName>style.fontWeight</p:attrName>
                                        </p:attrNameLst>
                                      </p:cBhvr>
                                      <p:to>
                                        <p:strVal val="bold"/>
                                      </p:to>
                                    </p:set>
                                    <p:set>
                                      <p:cBhvr override="childStyle">
                                        <p:cTn id="8" dur="indefinite"/>
                                        <p:tgtEl>
                                          <p:spTgt spid="3">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1075"/>
          </a:xfrm>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INTERNETA ATKARĪBA</a:t>
            </a:r>
            <a:endParaRPr lang="lv-LV" sz="3200" b="1" dirty="0">
              <a:solidFill>
                <a:schemeClr val="accent1">
                  <a:lumMod val="75000"/>
                </a:schemeClr>
              </a:solidFill>
              <a:latin typeface="Futura Md TL" pitchFamily="34" charset="0"/>
            </a:endParaRPr>
          </a:p>
        </p:txBody>
      </p:sp>
      <p:sp>
        <p:nvSpPr>
          <p:cNvPr id="3" name="Content Placeholder 2"/>
          <p:cNvSpPr>
            <a:spLocks noGrp="1"/>
          </p:cNvSpPr>
          <p:nvPr>
            <p:ph idx="1"/>
          </p:nvPr>
        </p:nvSpPr>
        <p:spPr>
          <a:xfrm>
            <a:off x="457200" y="1052513"/>
            <a:ext cx="8435975" cy="5113337"/>
          </a:xfrm>
        </p:spPr>
        <p:txBody>
          <a:bodyPr rtlCol="0">
            <a:normAutofit fontScale="92500" lnSpcReduction="20000"/>
          </a:bodyPr>
          <a:lstStyle/>
          <a:p>
            <a:pPr fontAlgn="auto">
              <a:spcAft>
                <a:spcPts val="0"/>
              </a:spcAft>
              <a:buFont typeface="Arial" pitchFamily="34" charset="0"/>
              <a:buNone/>
              <a:defRPr/>
            </a:pPr>
            <a:r>
              <a:rPr lang="lv-LV" sz="2400" b="1" dirty="0" smtClean="0"/>
              <a:t>GALVENIE CĒLOŅI:</a:t>
            </a:r>
          </a:p>
          <a:p>
            <a:pPr fontAlgn="auto">
              <a:spcAft>
                <a:spcPts val="0"/>
              </a:spcAft>
              <a:buFont typeface="Arial" pitchFamily="34" charset="0"/>
              <a:buChar char="•"/>
              <a:defRPr/>
            </a:pPr>
            <a:r>
              <a:rPr lang="lv-LV" sz="2000" dirty="0" smtClean="0"/>
              <a:t>Vecāki paši kā datora un interneta atkarības veicinātāji</a:t>
            </a:r>
            <a:endParaRPr lang="lv-LV" sz="1600" dirty="0" smtClean="0"/>
          </a:p>
          <a:p>
            <a:pPr fontAlgn="auto">
              <a:spcAft>
                <a:spcPts val="0"/>
              </a:spcAft>
              <a:buFont typeface="Arial" pitchFamily="34" charset="0"/>
              <a:buChar char="•"/>
              <a:defRPr/>
            </a:pPr>
            <a:r>
              <a:rPr lang="lv-LV" sz="2000" dirty="0" smtClean="0"/>
              <a:t>Bērns iekrīt azartā</a:t>
            </a:r>
          </a:p>
          <a:p>
            <a:pPr fontAlgn="auto">
              <a:spcAft>
                <a:spcPts val="0"/>
              </a:spcAft>
              <a:buFont typeface="Arial" pitchFamily="34" charset="0"/>
              <a:buChar char="•"/>
              <a:defRPr/>
            </a:pPr>
            <a:endParaRPr lang="lv-LV" sz="2000" dirty="0" smtClean="0"/>
          </a:p>
          <a:p>
            <a:pPr fontAlgn="auto">
              <a:spcAft>
                <a:spcPts val="0"/>
              </a:spcAft>
              <a:buFont typeface="Arial" pitchFamily="34" charset="0"/>
              <a:buNone/>
              <a:defRPr/>
            </a:pPr>
            <a:r>
              <a:rPr lang="lv-LV" sz="2400" b="1" dirty="0" smtClean="0"/>
              <a:t>RISINĀJUMI:</a:t>
            </a:r>
          </a:p>
          <a:p>
            <a:pPr fontAlgn="auto">
              <a:spcAft>
                <a:spcPts val="0"/>
              </a:spcAft>
              <a:buFont typeface="Arial" pitchFamily="34" charset="0"/>
              <a:buChar char="•"/>
              <a:defRPr/>
            </a:pPr>
            <a:r>
              <a:rPr lang="lv-LV" sz="2000" dirty="0" smtClean="0"/>
              <a:t>esam bērnam blakus gan grūtībās, gan neveiksmēs, nepārmetam viņam, palīdzam tikt ar tām galā, uzmundrinām – lai ar saviem sarūgtinājumiem un drūmajām domām viņš nāk pie mums, nevis iet virtuālajā vidē;</a:t>
            </a:r>
          </a:p>
          <a:p>
            <a:pPr fontAlgn="auto">
              <a:spcAft>
                <a:spcPts val="0"/>
              </a:spcAft>
              <a:buFont typeface="Arial" pitchFamily="34" charset="0"/>
              <a:buNone/>
              <a:defRPr/>
            </a:pPr>
            <a:endParaRPr lang="lv-LV" sz="2000" dirty="0" smtClean="0"/>
          </a:p>
          <a:p>
            <a:pPr fontAlgn="auto">
              <a:spcAft>
                <a:spcPts val="0"/>
              </a:spcAft>
              <a:buFont typeface="Arial" pitchFamily="34" charset="0"/>
              <a:buChar char="•"/>
              <a:defRPr/>
            </a:pPr>
            <a:r>
              <a:rPr lang="lv-LV" sz="2000" dirty="0" smtClean="0"/>
              <a:t>aizpildām bērna laiku ar citām interesantām, labām lietām, kurās bērns var gūt pozitīvas emocijas gan no pašām nodarbēm, gan no iespējas būt kopā ar vecākiem vai draugiem. </a:t>
            </a:r>
          </a:p>
          <a:p>
            <a:pPr fontAlgn="auto">
              <a:spcAft>
                <a:spcPts val="0"/>
              </a:spcAft>
              <a:buFont typeface="Arial" pitchFamily="34" charset="0"/>
              <a:buNone/>
              <a:defRPr/>
            </a:pPr>
            <a:endParaRPr lang="lv-LV" sz="2000" dirty="0" smtClean="0"/>
          </a:p>
          <a:p>
            <a:pPr fontAlgn="auto">
              <a:spcAft>
                <a:spcPts val="0"/>
              </a:spcAft>
              <a:buFont typeface="Arial" pitchFamily="34" charset="0"/>
              <a:buChar char="•"/>
              <a:defRPr/>
            </a:pPr>
            <a:r>
              <a:rPr lang="lv-LV" sz="2000" dirty="0" smtClean="0"/>
              <a:t>ja bērns ir iekritis jaunās virtuālās pasaules iespēju iepazīšanas azartā, tad nepārmetam viņam to, bet gan ar interesi ļaujam viņam izstāstīt, ko jaunu viņš ir apguvis – bet noteikti noorganizējam arī kādas reālas aktivitātes, kuras bērns varētu tikpat aizraujoši tās iepazīt.</a:t>
            </a:r>
          </a:p>
        </p:txBody>
      </p:sp>
      <p:sp>
        <p:nvSpPr>
          <p:cNvPr id="4" name="TextBox 3"/>
          <p:cNvSpPr txBox="1">
            <a:spLocks noChangeArrowheads="1"/>
          </p:cNvSpPr>
          <p:nvPr/>
        </p:nvSpPr>
        <p:spPr bwMode="auto">
          <a:xfrm>
            <a:off x="323850" y="6021388"/>
            <a:ext cx="8496300" cy="646112"/>
          </a:xfrm>
          <a:prstGeom prst="rect">
            <a:avLst/>
          </a:prstGeom>
          <a:noFill/>
          <a:ln w="28575">
            <a:solidFill>
              <a:srgbClr val="FF0066"/>
            </a:solidFill>
            <a:miter lim="800000"/>
            <a:headEnd/>
            <a:tailEnd/>
          </a:ln>
        </p:spPr>
        <p:txBody>
          <a:bodyPr>
            <a:spAutoFit/>
          </a:bodyPr>
          <a:lstStyle/>
          <a:p>
            <a:pPr algn="ctr"/>
            <a:r>
              <a:rPr lang="lv-LV" b="1">
                <a:latin typeface="Calibri" pitchFamily="34" charset="0"/>
              </a:rPr>
              <a:t>Būtiski ir saprast, ka datoratkarība nav gripa, kas var uzrasties vienā dienā – vakar vēl vesels, bet šodien no rīta pamostos: slims!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INTERNETA SATURA FILTRĒŠANA</a:t>
            </a:r>
            <a:endParaRPr lang="lv-LV" sz="3200" b="1" dirty="0">
              <a:solidFill>
                <a:schemeClr val="accent1">
                  <a:lumMod val="75000"/>
                </a:schemeClr>
              </a:solidFill>
              <a:latin typeface="Futura Md TL" pitchFamily="34" charset="0"/>
            </a:endParaRPr>
          </a:p>
        </p:txBody>
      </p:sp>
      <p:sp>
        <p:nvSpPr>
          <p:cNvPr id="26626" name="Content Placeholder 2"/>
          <p:cNvSpPr>
            <a:spLocks noGrp="1"/>
          </p:cNvSpPr>
          <p:nvPr>
            <p:ph sz="half" idx="1"/>
          </p:nvPr>
        </p:nvSpPr>
        <p:spPr>
          <a:xfrm>
            <a:off x="468313" y="1341438"/>
            <a:ext cx="4038600" cy="5111750"/>
          </a:xfrm>
        </p:spPr>
        <p:txBody>
          <a:bodyPr/>
          <a:lstStyle/>
          <a:p>
            <a:pPr>
              <a:buFont typeface="Arial" charset="0"/>
              <a:buNone/>
            </a:pPr>
            <a:endParaRPr lang="lv-LV" sz="2400" smtClean="0"/>
          </a:p>
          <a:p>
            <a:endParaRPr lang="lv-LV" smtClean="0"/>
          </a:p>
        </p:txBody>
      </p:sp>
      <p:sp>
        <p:nvSpPr>
          <p:cNvPr id="26627" name="Content Placeholder 8"/>
          <p:cNvSpPr>
            <a:spLocks noGrp="1"/>
          </p:cNvSpPr>
          <p:nvPr>
            <p:ph sz="half" idx="2"/>
          </p:nvPr>
        </p:nvSpPr>
        <p:spPr>
          <a:xfrm>
            <a:off x="4643438" y="1341438"/>
            <a:ext cx="4038600" cy="4824412"/>
          </a:xfrm>
        </p:spPr>
        <p:txBody>
          <a:bodyPr/>
          <a:lstStyle/>
          <a:p>
            <a:pPr>
              <a:buFont typeface="Arial" charset="0"/>
              <a:buNone/>
            </a:pPr>
            <a:r>
              <a:rPr lang="lv-LV" smtClean="0">
                <a:latin typeface="Futura Md TL" pitchFamily="34" charset="0"/>
              </a:rPr>
              <a:t>	</a:t>
            </a:r>
            <a:r>
              <a:rPr lang="lv-LV" sz="1800" smtClean="0"/>
              <a:t>Elektronisko sakaru komersanta pienākums ir informēt lietotāju par iespēju uzstādīt satura filtru, kas ierobežo tādu materiālu pieejamību, kuros propagandēta cietsirdīga uzvedība, vardarbība, erotika, pornogrāfija un kuri rada draudus bērna garīgajai attīstībai, kā arī nodrošināt bezmaksas satura filtra uzstādīšanu, ja abonents to pieprasa no elektronisko sakaru komersanta.</a:t>
            </a:r>
          </a:p>
          <a:p>
            <a:pPr>
              <a:buFont typeface="Arial" charset="0"/>
              <a:buNone/>
            </a:pPr>
            <a:endParaRPr lang="lv-LV" sz="1800" smtClean="0"/>
          </a:p>
          <a:p>
            <a:pPr>
              <a:buFont typeface="Arial" charset="0"/>
              <a:buNone/>
            </a:pPr>
            <a:endParaRPr lang="lv-LV" sz="1800" smtClean="0"/>
          </a:p>
          <a:p>
            <a:pPr algn="r">
              <a:buFont typeface="Arial" charset="0"/>
              <a:buNone/>
            </a:pPr>
            <a:r>
              <a:rPr lang="lv-LV" sz="1600" smtClean="0"/>
              <a:t>	</a:t>
            </a:r>
            <a:r>
              <a:rPr lang="lv-LV" sz="1600" i="1" smtClean="0"/>
              <a:t>LR Elektronisko sakaru likuma 19.panta 1.daļas 17.apakšpunkts</a:t>
            </a:r>
          </a:p>
        </p:txBody>
      </p:sp>
      <p:pic>
        <p:nvPicPr>
          <p:cNvPr id="26628" name="Picture 2"/>
          <p:cNvPicPr>
            <a:picLocks noChangeAspect="1" noChangeArrowheads="1"/>
          </p:cNvPicPr>
          <p:nvPr/>
        </p:nvPicPr>
        <p:blipFill>
          <a:blip r:embed="rId3"/>
          <a:srcRect/>
          <a:stretch>
            <a:fillRect/>
          </a:stretch>
        </p:blipFill>
        <p:spPr bwMode="auto">
          <a:xfrm>
            <a:off x="250825" y="1773238"/>
            <a:ext cx="410527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sz="half" idx="1"/>
          </p:nvPr>
        </p:nvSpPr>
        <p:spPr>
          <a:xfrm>
            <a:off x="468313" y="1341438"/>
            <a:ext cx="4038600" cy="5111750"/>
          </a:xfrm>
        </p:spPr>
        <p:txBody>
          <a:bodyPr/>
          <a:lstStyle/>
          <a:p>
            <a:pPr>
              <a:buFont typeface="Arial" charset="0"/>
              <a:buNone/>
            </a:pPr>
            <a:endParaRPr lang="lv-LV" sz="2400" smtClean="0"/>
          </a:p>
          <a:p>
            <a:endParaRPr lang="lv-LV" smtClean="0"/>
          </a:p>
        </p:txBody>
      </p:sp>
      <p:pic>
        <p:nvPicPr>
          <p:cNvPr id="28674" name="Picture 2"/>
          <p:cNvPicPr>
            <a:picLocks noChangeAspect="1" noChangeArrowheads="1"/>
          </p:cNvPicPr>
          <p:nvPr/>
        </p:nvPicPr>
        <p:blipFill>
          <a:blip r:embed="rId3"/>
          <a:srcRect/>
          <a:stretch>
            <a:fillRect/>
          </a:stretch>
        </p:blipFill>
        <p:spPr bwMode="auto">
          <a:xfrm>
            <a:off x="611188" y="0"/>
            <a:ext cx="81391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LIETOTĀJA NEUZMANĪBA </a:t>
            </a:r>
            <a:endParaRPr lang="lv-LV" sz="3200" b="1" dirty="0">
              <a:solidFill>
                <a:schemeClr val="accent1">
                  <a:lumMod val="75000"/>
                </a:schemeClr>
              </a:solidFill>
              <a:latin typeface="Futura Md TL" pitchFamily="34" charset="0"/>
            </a:endParaRPr>
          </a:p>
        </p:txBody>
      </p:sp>
      <p:pic>
        <p:nvPicPr>
          <p:cNvPr id="30723" name="Picture 4" descr="drossinternets_Logo_Vert.png"/>
          <p:cNvPicPr>
            <a:picLocks noChangeAspect="1"/>
          </p:cNvPicPr>
          <p:nvPr/>
        </p:nvPicPr>
        <p:blipFill>
          <a:blip r:embed="rId3"/>
          <a:srcRect/>
          <a:stretch>
            <a:fillRect/>
          </a:stretch>
        </p:blipFill>
        <p:spPr bwMode="auto">
          <a:xfrm>
            <a:off x="8027988" y="5661025"/>
            <a:ext cx="935037" cy="10810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INFORMĀCIJA INTERNETĀ</a:t>
            </a:r>
            <a:endParaRPr lang="lv-LV" sz="3200" b="1" dirty="0">
              <a:solidFill>
                <a:schemeClr val="accent1">
                  <a:lumMod val="75000"/>
                </a:schemeClr>
              </a:solidFill>
              <a:latin typeface="Futura Md TL" pitchFamily="34" charset="0"/>
            </a:endParaRPr>
          </a:p>
        </p:txBody>
      </p:sp>
      <p:sp>
        <p:nvSpPr>
          <p:cNvPr id="31746" name="Content Placeholder 2"/>
          <p:cNvSpPr>
            <a:spLocks noGrp="1"/>
          </p:cNvSpPr>
          <p:nvPr>
            <p:ph idx="1"/>
          </p:nvPr>
        </p:nvSpPr>
        <p:spPr>
          <a:xfrm>
            <a:off x="457200" y="1600200"/>
            <a:ext cx="8229600" cy="3916363"/>
          </a:xfrm>
        </p:spPr>
        <p:txBody>
          <a:bodyPr/>
          <a:lstStyle/>
          <a:p>
            <a:pPr>
              <a:buFont typeface="Arial" charset="0"/>
              <a:buNone/>
            </a:pPr>
            <a:r>
              <a:rPr lang="lv-LV" sz="2400" smtClean="0"/>
              <a:t>	Informācija, kuru mēs katrs pats ievietojam internetā:</a:t>
            </a:r>
          </a:p>
          <a:p>
            <a:r>
              <a:rPr lang="lv-LV" sz="2400" smtClean="0"/>
              <a:t>Reģistrācija sociālajos portālos</a:t>
            </a:r>
          </a:p>
          <a:p>
            <a:r>
              <a:rPr lang="lv-LV" sz="2400" smtClean="0"/>
              <a:t>Blogošana, mājas lapu veidošana</a:t>
            </a:r>
          </a:p>
          <a:p>
            <a:pPr lvl="1">
              <a:buFont typeface="Wingdings" pitchFamily="2" charset="2"/>
              <a:buChar char="Ø"/>
            </a:pPr>
            <a:r>
              <a:rPr lang="lv-LV" sz="2000" smtClean="0"/>
              <a:t>Vārds, uzvārds</a:t>
            </a:r>
          </a:p>
          <a:p>
            <a:pPr lvl="1">
              <a:buFont typeface="Wingdings" pitchFamily="2" charset="2"/>
              <a:buChar char="Ø"/>
            </a:pPr>
            <a:r>
              <a:rPr lang="lv-LV" sz="2000" smtClean="0"/>
              <a:t>Fotogrāfijas </a:t>
            </a:r>
          </a:p>
          <a:p>
            <a:pPr lvl="1">
              <a:buFont typeface="Wingdings" pitchFamily="2" charset="2"/>
              <a:buChar char="Ø"/>
            </a:pPr>
            <a:r>
              <a:rPr lang="lv-LV" sz="2000" smtClean="0"/>
              <a:t>Adrese</a:t>
            </a:r>
          </a:p>
          <a:p>
            <a:pPr lvl="1">
              <a:buFont typeface="Wingdings" pitchFamily="2" charset="2"/>
              <a:buChar char="Ø"/>
            </a:pPr>
            <a:r>
              <a:rPr lang="lv-LV" sz="2000" smtClean="0"/>
              <a:t>Izglītības iestāde</a:t>
            </a:r>
          </a:p>
          <a:p>
            <a:pPr lvl="1">
              <a:buFont typeface="Wingdings" pitchFamily="2" charset="2"/>
              <a:buChar char="Ø"/>
            </a:pPr>
            <a:r>
              <a:rPr lang="lv-LV" sz="2000" smtClean="0"/>
              <a:t>Intereses, hobiji</a:t>
            </a:r>
          </a:p>
          <a:p>
            <a:pPr lvl="1">
              <a:buFont typeface="Wingdings" pitchFamily="2" charset="2"/>
              <a:buChar char="Ø"/>
            </a:pPr>
            <a:r>
              <a:rPr lang="lv-LV" sz="2000" smtClean="0"/>
              <a:t>Viedokļi, pārdomas</a:t>
            </a:r>
          </a:p>
          <a:p>
            <a:pPr>
              <a:buFont typeface="Arial" charset="0"/>
              <a:buNone/>
            </a:pPr>
            <a:endParaRPr lang="lv-LV" sz="2400" smtClean="0"/>
          </a:p>
        </p:txBody>
      </p:sp>
      <p:sp>
        <p:nvSpPr>
          <p:cNvPr id="4" name="TextBox 3"/>
          <p:cNvSpPr txBox="1">
            <a:spLocks noChangeArrowheads="1"/>
          </p:cNvSpPr>
          <p:nvPr/>
        </p:nvSpPr>
        <p:spPr bwMode="auto">
          <a:xfrm>
            <a:off x="827088" y="5373688"/>
            <a:ext cx="7921625" cy="830262"/>
          </a:xfrm>
          <a:prstGeom prst="rect">
            <a:avLst/>
          </a:prstGeom>
          <a:noFill/>
          <a:ln w="28575">
            <a:solidFill>
              <a:srgbClr val="FF0066"/>
            </a:solidFill>
            <a:miter lim="800000"/>
            <a:headEnd/>
            <a:tailEnd/>
          </a:ln>
        </p:spPr>
        <p:txBody>
          <a:bodyPr>
            <a:spAutoFit/>
          </a:bodyPr>
          <a:lstStyle/>
          <a:p>
            <a:pPr algn="ctr"/>
            <a:r>
              <a:rPr lang="lv-LV" sz="2400" b="1">
                <a:latin typeface="Calibri" pitchFamily="34" charset="0"/>
              </a:rPr>
              <a:t>Informācija var kļūt pieejama ikvienam un saglabāties internetā vēl gadu, 5 vai 10!</a:t>
            </a:r>
            <a:endParaRPr lang="lv-LV"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268413"/>
          </a:xfrm>
        </p:spPr>
        <p:txBody>
          <a:bodyPr rtlCol="0">
            <a:normAutofit/>
          </a:bodyPr>
          <a:lstStyle/>
          <a:p>
            <a:pPr fontAlgn="auto">
              <a:spcAft>
                <a:spcPts val="0"/>
              </a:spcAft>
              <a:defRPr/>
            </a:pPr>
            <a:r>
              <a:rPr lang="lv-LV" sz="3600" b="1" i="1" dirty="0" smtClean="0">
                <a:solidFill>
                  <a:schemeClr val="accent1">
                    <a:lumMod val="75000"/>
                  </a:schemeClr>
                </a:solidFill>
              </a:rPr>
              <a:t>Sextings</a:t>
            </a:r>
            <a:endParaRPr lang="lv-LV" sz="3600" b="1" i="1" dirty="0">
              <a:solidFill>
                <a:schemeClr val="accent1">
                  <a:lumMod val="75000"/>
                </a:schemeClr>
              </a:solidFill>
            </a:endParaRPr>
          </a:p>
        </p:txBody>
      </p:sp>
      <p:sp>
        <p:nvSpPr>
          <p:cNvPr id="35842" name="Content Placeholder 2"/>
          <p:cNvSpPr>
            <a:spLocks noGrp="1"/>
          </p:cNvSpPr>
          <p:nvPr>
            <p:ph idx="1"/>
          </p:nvPr>
        </p:nvSpPr>
        <p:spPr>
          <a:xfrm>
            <a:off x="457200" y="1412875"/>
            <a:ext cx="8229600" cy="4713288"/>
          </a:xfrm>
        </p:spPr>
        <p:txBody>
          <a:bodyPr/>
          <a:lstStyle/>
          <a:p>
            <a:pPr>
              <a:spcBef>
                <a:spcPts val="1200"/>
              </a:spcBef>
              <a:spcAft>
                <a:spcPts val="600"/>
              </a:spcAft>
              <a:buClr>
                <a:srgbClr val="0070C0"/>
              </a:buClr>
              <a:buSzPct val="120000"/>
              <a:buFont typeface="Symbol" pitchFamily="18" charset="2"/>
              <a:buChar char="!"/>
            </a:pPr>
            <a:r>
              <a:rPr lang="lv-LV" sz="2800" smtClean="0"/>
              <a:t>No angļu valodas </a:t>
            </a:r>
            <a:r>
              <a:rPr lang="lv-LV" sz="2800" i="1" smtClean="0"/>
              <a:t>sex + texting</a:t>
            </a:r>
          </a:p>
          <a:p>
            <a:pPr>
              <a:spcBef>
                <a:spcPts val="1200"/>
              </a:spcBef>
              <a:spcAft>
                <a:spcPts val="600"/>
              </a:spcAft>
              <a:buClr>
                <a:srgbClr val="0070C0"/>
              </a:buClr>
              <a:buSzPct val="120000"/>
              <a:buFont typeface="Symbol" pitchFamily="18" charset="2"/>
              <a:buChar char="!"/>
            </a:pPr>
            <a:r>
              <a:rPr lang="lv-LV" sz="2800" smtClean="0"/>
              <a:t>Saturs, kurā tiek atklāts daļējs vai pilnīgs kailums, izteiktas seksuāla rakstura vēlmes, komentāri u.tml. </a:t>
            </a:r>
          </a:p>
          <a:p>
            <a:pPr>
              <a:spcBef>
                <a:spcPts val="1200"/>
              </a:spcBef>
              <a:spcAft>
                <a:spcPts val="600"/>
              </a:spcAft>
              <a:buClr>
                <a:srgbClr val="0070C0"/>
              </a:buClr>
              <a:buSzPct val="120000"/>
              <a:buFont typeface="Symbol" pitchFamily="18" charset="2"/>
              <a:buChar char="!"/>
            </a:pPr>
            <a:r>
              <a:rPr lang="lv-LV" sz="2800" smtClean="0"/>
              <a:t>Ļoti bieži šāds saturs tiek izplatīts draugu vai seksuālo partneru vidū, sūtot MMS ziņas mobilajā tālrunī, kā arī lietojot Skype, sociālo tīklu vietnes, arī mobilās ziņapmaiņas rīkus, piem., </a:t>
            </a:r>
            <a:r>
              <a:rPr lang="lv-LV" sz="2800" i="1" smtClean="0"/>
              <a:t>Whatsapp, Viber, chatON</a:t>
            </a:r>
          </a:p>
          <a:p>
            <a:pPr>
              <a:spcBef>
                <a:spcPts val="1200"/>
              </a:spcBef>
              <a:spcAft>
                <a:spcPts val="600"/>
              </a:spcAft>
              <a:buClr>
                <a:srgbClr val="0070C0"/>
              </a:buClr>
              <a:buSzPct val="120000"/>
              <a:buFont typeface="Symbol" pitchFamily="18" charset="2"/>
              <a:buChar char="!"/>
            </a:pPr>
            <a:r>
              <a:rPr lang="lv-LV" sz="2800" smtClean="0"/>
              <a:t>Īpaši izplatīts kļuva līdz ar viedtālruņu ienākšanu tirgū</a:t>
            </a:r>
          </a:p>
          <a:p>
            <a:pPr>
              <a:buClr>
                <a:srgbClr val="0070C0"/>
              </a:buClr>
              <a:buSzPct val="120000"/>
              <a:buFont typeface="Symbol" pitchFamily="18" charset="2"/>
              <a:buChar char="!"/>
            </a:pPr>
            <a:endParaRPr lang="lv-LV" sz="2800" i="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052513"/>
          </a:xfrm>
        </p:spPr>
        <p:txBody>
          <a:bodyPr rtlCol="0">
            <a:normAutofit/>
          </a:bodyPr>
          <a:lstStyle/>
          <a:p>
            <a:pPr fontAlgn="auto">
              <a:spcAft>
                <a:spcPts val="0"/>
              </a:spcAft>
              <a:defRPr/>
            </a:pPr>
            <a:r>
              <a:rPr lang="lv-LV" sz="3600" b="1" dirty="0" smtClean="0">
                <a:solidFill>
                  <a:schemeClr val="accent1">
                    <a:lumMod val="75000"/>
                  </a:schemeClr>
                </a:solidFill>
              </a:rPr>
              <a:t>Sextings. Riski.</a:t>
            </a:r>
            <a:endParaRPr lang="lv-LV" sz="3600" b="1" dirty="0">
              <a:solidFill>
                <a:schemeClr val="accent1">
                  <a:lumMod val="75000"/>
                </a:schemeClr>
              </a:solidFill>
            </a:endParaRPr>
          </a:p>
        </p:txBody>
      </p:sp>
      <p:sp>
        <p:nvSpPr>
          <p:cNvPr id="3" name="Content Placeholder 2"/>
          <p:cNvSpPr>
            <a:spLocks noGrp="1"/>
          </p:cNvSpPr>
          <p:nvPr>
            <p:ph idx="1"/>
          </p:nvPr>
        </p:nvSpPr>
        <p:spPr>
          <a:xfrm>
            <a:off x="457200" y="981075"/>
            <a:ext cx="8229600" cy="4464050"/>
          </a:xfrm>
        </p:spPr>
        <p:txBody>
          <a:bodyPr rtlCol="0">
            <a:normAutofit fontScale="77500" lnSpcReduction="20000"/>
          </a:bodyPr>
          <a:lstStyle/>
          <a:p>
            <a:pPr marL="0" indent="0" algn="just" fontAlgn="auto">
              <a:spcBef>
                <a:spcPts val="1200"/>
              </a:spcBef>
              <a:spcAft>
                <a:spcPts val="600"/>
              </a:spcAft>
              <a:buClr>
                <a:srgbClr val="0070C0"/>
              </a:buClr>
              <a:buSzPct val="120000"/>
              <a:buFont typeface="Arial" pitchFamily="34" charset="0"/>
              <a:buNone/>
              <a:defRPr/>
            </a:pPr>
            <a:r>
              <a:rPr lang="lv-LV" sz="2900" b="1" dirty="0" smtClean="0"/>
              <a:t>Iespējams:</a:t>
            </a:r>
          </a:p>
          <a:p>
            <a:pPr algn="just" fontAlgn="auto">
              <a:spcBef>
                <a:spcPts val="1200"/>
              </a:spcBef>
              <a:spcAft>
                <a:spcPts val="600"/>
              </a:spcAft>
              <a:buFont typeface="Arial" pitchFamily="34" charset="0"/>
              <a:buChar char="•"/>
              <a:defRPr/>
            </a:pPr>
            <a:r>
              <a:rPr lang="lv-LV" sz="2900" dirty="0" smtClean="0"/>
              <a:t>tas tiks </a:t>
            </a:r>
            <a:r>
              <a:rPr lang="lv-LV" sz="2900" b="1" dirty="0" smtClean="0"/>
              <a:t>pārsūtīts tālāk</a:t>
            </a:r>
            <a:r>
              <a:rPr lang="lv-LV" sz="2900" dirty="0" smtClean="0"/>
              <a:t> vai parādīts vēl kādam draugam;</a:t>
            </a:r>
          </a:p>
          <a:p>
            <a:pPr algn="just" fontAlgn="auto">
              <a:spcBef>
                <a:spcPts val="1200"/>
              </a:spcBef>
              <a:spcAft>
                <a:spcPts val="600"/>
              </a:spcAft>
              <a:buFont typeface="Arial" pitchFamily="34" charset="0"/>
              <a:buChar char="•"/>
              <a:defRPr/>
            </a:pPr>
            <a:r>
              <a:rPr lang="lv-LV" sz="2900" dirty="0" smtClean="0"/>
              <a:t>tas tiks </a:t>
            </a:r>
            <a:r>
              <a:rPr lang="lv-LV" sz="2900" b="1" dirty="0" smtClean="0"/>
              <a:t>ievietots internetā;</a:t>
            </a:r>
            <a:endParaRPr lang="lv-LV" sz="2900" dirty="0" smtClean="0"/>
          </a:p>
          <a:p>
            <a:pPr algn="just" fontAlgn="auto">
              <a:spcBef>
                <a:spcPts val="1200"/>
              </a:spcBef>
              <a:spcAft>
                <a:spcPts val="600"/>
              </a:spcAft>
              <a:buFont typeface="Arial" pitchFamily="34" charset="0"/>
              <a:buChar char="•"/>
              <a:defRPr/>
            </a:pPr>
            <a:r>
              <a:rPr lang="lv-LV" sz="2900" dirty="0" smtClean="0"/>
              <a:t>to </a:t>
            </a:r>
            <a:r>
              <a:rPr lang="lv-LV" sz="2900" b="1" dirty="0" smtClean="0"/>
              <a:t>redzēs tavi </a:t>
            </a:r>
            <a:r>
              <a:rPr lang="lv-LV" sz="2900" dirty="0" smtClean="0"/>
              <a:t>skolas biedri, </a:t>
            </a:r>
            <a:r>
              <a:rPr lang="lv-LV" sz="2900" b="1" dirty="0" smtClean="0"/>
              <a:t>vecāki,</a:t>
            </a:r>
            <a:r>
              <a:rPr lang="lv-LV" sz="2900" dirty="0" smtClean="0"/>
              <a:t> skolotāji;</a:t>
            </a:r>
          </a:p>
          <a:p>
            <a:pPr algn="just" fontAlgn="auto">
              <a:spcBef>
                <a:spcPts val="1200"/>
              </a:spcBef>
              <a:spcAft>
                <a:spcPts val="600"/>
              </a:spcAft>
              <a:buFont typeface="Arial" pitchFamily="34" charset="0"/>
              <a:buChar char="•"/>
              <a:defRPr/>
            </a:pPr>
            <a:r>
              <a:rPr lang="lv-LV" sz="2900" dirty="0" smtClean="0"/>
              <a:t>to </a:t>
            </a:r>
            <a:r>
              <a:rPr lang="lv-LV" sz="2900" b="1" dirty="0" smtClean="0"/>
              <a:t>redzēs</a:t>
            </a:r>
            <a:r>
              <a:rPr lang="lv-LV" sz="2900" dirty="0" smtClean="0"/>
              <a:t> pilnīgi </a:t>
            </a:r>
            <a:r>
              <a:rPr lang="lv-LV" sz="2900" b="1" dirty="0" smtClean="0"/>
              <a:t>sveši cilvēki;</a:t>
            </a:r>
            <a:endParaRPr lang="lv-LV" sz="2900" dirty="0" smtClean="0"/>
          </a:p>
          <a:p>
            <a:pPr algn="just" fontAlgn="auto">
              <a:spcBef>
                <a:spcPts val="1200"/>
              </a:spcBef>
              <a:spcAft>
                <a:spcPts val="600"/>
              </a:spcAft>
              <a:buFont typeface="Arial" pitchFamily="34" charset="0"/>
              <a:buChar char="•"/>
              <a:defRPr/>
            </a:pPr>
            <a:r>
              <a:rPr lang="lv-LV" sz="2900" dirty="0" smtClean="0"/>
              <a:t>tas tiks </a:t>
            </a:r>
            <a:r>
              <a:rPr lang="lv-LV" sz="2900" b="1" dirty="0" smtClean="0"/>
              <a:t>ievietots intīmpakalpojumu sludinājumu</a:t>
            </a:r>
            <a:r>
              <a:rPr lang="lv-LV" sz="2900" dirty="0" smtClean="0"/>
              <a:t> vietnēs;</a:t>
            </a:r>
          </a:p>
          <a:p>
            <a:pPr algn="just" fontAlgn="auto">
              <a:spcBef>
                <a:spcPts val="1200"/>
              </a:spcBef>
              <a:spcAft>
                <a:spcPts val="600"/>
              </a:spcAft>
              <a:buFont typeface="Arial" pitchFamily="34" charset="0"/>
              <a:buChar char="•"/>
              <a:defRPr/>
            </a:pPr>
            <a:r>
              <a:rPr lang="lv-LV" sz="2900" dirty="0" smtClean="0"/>
              <a:t>tu </a:t>
            </a:r>
            <a:r>
              <a:rPr lang="lv-LV" sz="2900" b="1" dirty="0" smtClean="0"/>
              <a:t>saņemsi aizvainojošus komentārus</a:t>
            </a:r>
            <a:r>
              <a:rPr lang="lv-LV" sz="2900" dirty="0" smtClean="0"/>
              <a:t>, nepatīkamus zvanus, tevi pazemos un terorizēs;</a:t>
            </a:r>
          </a:p>
          <a:p>
            <a:pPr algn="just" fontAlgn="auto">
              <a:spcBef>
                <a:spcPts val="1200"/>
              </a:spcBef>
              <a:spcAft>
                <a:spcPts val="600"/>
              </a:spcAft>
              <a:buFont typeface="Arial" pitchFamily="34" charset="0"/>
              <a:buChar char="•"/>
              <a:defRPr/>
            </a:pPr>
            <a:r>
              <a:rPr lang="lv-LV" sz="2900" dirty="0" smtClean="0"/>
              <a:t>tu </a:t>
            </a:r>
            <a:r>
              <a:rPr lang="lv-LV" sz="2900" b="1" dirty="0" smtClean="0"/>
              <a:t>pazaudēsi kontroli pār šīs bildes izplatību</a:t>
            </a:r>
            <a:r>
              <a:rPr lang="lv-LV" sz="2900" dirty="0" smtClean="0"/>
              <a:t>, iespējams, tā būs apskatāma internetā vienmēr, arī pēc 10 un 30 gadiem.</a:t>
            </a:r>
            <a:endParaRPr lang="lv-LV" sz="2800" dirty="0" smtClean="0"/>
          </a:p>
        </p:txBody>
      </p:sp>
      <p:sp>
        <p:nvSpPr>
          <p:cNvPr id="4" name="Content Placeholder 2"/>
          <p:cNvSpPr txBox="1">
            <a:spLocks/>
          </p:cNvSpPr>
          <p:nvPr/>
        </p:nvSpPr>
        <p:spPr>
          <a:xfrm>
            <a:off x="827088" y="6021388"/>
            <a:ext cx="7993062" cy="836612"/>
          </a:xfrm>
          <a:prstGeom prst="rect">
            <a:avLst/>
          </a:prstGeom>
        </p:spPr>
        <p:txBody>
          <a:bodyPr>
            <a:normAutofit/>
          </a:bodyPr>
          <a:lstStyle/>
          <a:p>
            <a:pPr fontAlgn="auto">
              <a:spcBef>
                <a:spcPct val="20000"/>
              </a:spcBef>
              <a:spcAft>
                <a:spcPts val="0"/>
              </a:spcAft>
              <a:buClr>
                <a:srgbClr val="0070C0"/>
              </a:buClr>
              <a:buSzPct val="120000"/>
              <a:buFont typeface="Arial" pitchFamily="34" charset="0"/>
              <a:buNone/>
              <a:defRPr/>
            </a:pPr>
            <a:endParaRPr lang="lv-LV" sz="2800" dirty="0">
              <a:latin typeface="+mn-lt"/>
            </a:endParaRPr>
          </a:p>
          <a:p>
            <a:pPr marL="342900" indent="-342900" fontAlgn="auto">
              <a:spcBef>
                <a:spcPct val="20000"/>
              </a:spcBef>
              <a:spcAft>
                <a:spcPts val="0"/>
              </a:spcAft>
              <a:buClr>
                <a:schemeClr val="tx2"/>
              </a:buClr>
              <a:buFont typeface="Arial" pitchFamily="34" charset="0"/>
              <a:buNone/>
              <a:defRPr/>
            </a:pPr>
            <a:endParaRPr lang="lv-LV" sz="2800" dirty="0">
              <a:latin typeface="+mn-lt"/>
            </a:endParaRPr>
          </a:p>
        </p:txBody>
      </p:sp>
      <p:sp>
        <p:nvSpPr>
          <p:cNvPr id="7" name="Rectangle 6"/>
          <p:cNvSpPr/>
          <p:nvPr/>
        </p:nvSpPr>
        <p:spPr>
          <a:xfrm>
            <a:off x="250825" y="5445125"/>
            <a:ext cx="8642350" cy="12969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Bef>
                <a:spcPct val="20000"/>
              </a:spcBef>
              <a:spcAft>
                <a:spcPts val="0"/>
              </a:spcAft>
              <a:defRPr/>
            </a:pPr>
            <a:r>
              <a:rPr lang="lv-LV" sz="1600" dirty="0">
                <a:solidFill>
                  <a:srgbClr val="FF0000"/>
                </a:solidFill>
              </a:rPr>
              <a:t>!!!</a:t>
            </a:r>
            <a:r>
              <a:rPr lang="lv-LV" sz="1600" dirty="0">
                <a:solidFill>
                  <a:schemeClr val="tx1"/>
                </a:solidFill>
              </a:rPr>
              <a:t> Turklāt - Latvijā šādu materiālu publiskošana un izplatīšana internetā var tikt uztverta dažādi - arī kā bērnu seksuālu izmantošanu saturošu materiālu izgatavošana un izplatīšana, jo pēc fotogrāfijām visbiežāk nav iespējams noteikt apstākļus, kādos fotogrāfija uzņemta - vai to darījis pats bērns, vai arī kāda cita persona, kā arī - vai bērns ir piespiests fotografēties, vai dara to pēc paša iniciatīvas.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3775"/>
          </a:xfrm>
        </p:spPr>
        <p:txBody>
          <a:bodyPr rtlCol="0">
            <a:normAutofit/>
          </a:bodyPr>
          <a:lstStyle/>
          <a:p>
            <a:pPr fontAlgn="auto">
              <a:spcAft>
                <a:spcPts val="0"/>
              </a:spcAft>
              <a:defRPr/>
            </a:pPr>
            <a:r>
              <a:rPr lang="lv-LV" sz="3200" b="1" i="1" dirty="0" smtClean="0">
                <a:solidFill>
                  <a:schemeClr val="accent1">
                    <a:lumMod val="75000"/>
                  </a:schemeClr>
                </a:solidFill>
                <a:latin typeface="Futura Md TL" pitchFamily="34" charset="0"/>
              </a:rPr>
              <a:t>Sextings</a:t>
            </a:r>
            <a:endParaRPr lang="lv-LV" sz="3200" b="1" i="1" dirty="0">
              <a:solidFill>
                <a:schemeClr val="accent1">
                  <a:lumMod val="75000"/>
                </a:schemeClr>
              </a:solidFill>
              <a:latin typeface="Futura Md TL" pitchFamily="34" charset="0"/>
            </a:endParaRPr>
          </a:p>
        </p:txBody>
      </p:sp>
      <p:sp>
        <p:nvSpPr>
          <p:cNvPr id="22" name="Content Placeholder 21"/>
          <p:cNvSpPr>
            <a:spLocks noGrp="1"/>
          </p:cNvSpPr>
          <p:nvPr>
            <p:ph idx="1"/>
          </p:nvPr>
        </p:nvSpPr>
        <p:spPr>
          <a:xfrm>
            <a:off x="457200" y="1268413"/>
            <a:ext cx="8229600" cy="4857750"/>
          </a:xfrm>
        </p:spPr>
        <p:txBody>
          <a:bodyPr rtlCol="0">
            <a:normAutofit fontScale="85000" lnSpcReduction="20000"/>
          </a:bodyPr>
          <a:lstStyle/>
          <a:p>
            <a:pPr fontAlgn="auto">
              <a:spcAft>
                <a:spcPts val="0"/>
              </a:spcAft>
              <a:buFont typeface="Arial" pitchFamily="34" charset="0"/>
              <a:buNone/>
              <a:defRPr/>
            </a:pPr>
            <a:r>
              <a:rPr lang="lv-LV" sz="2800" b="1" dirty="0" smtClean="0"/>
              <a:t>Statistika Latvijā:</a:t>
            </a:r>
          </a:p>
          <a:p>
            <a:pPr fontAlgn="auto">
              <a:spcBef>
                <a:spcPts val="1200"/>
              </a:spcBef>
              <a:spcAft>
                <a:spcPts val="0"/>
              </a:spcAft>
              <a:buFont typeface="Arial" pitchFamily="34" charset="0"/>
              <a:buChar char="•"/>
              <a:defRPr/>
            </a:pPr>
            <a:r>
              <a:rPr lang="lv-LV" sz="2800" dirty="0" smtClean="0"/>
              <a:t>katrs desmitais nepilngadīgais jaunietis ir </a:t>
            </a:r>
            <a:r>
              <a:rPr lang="lv-LV" sz="2800" b="1" dirty="0" smtClean="0"/>
              <a:t>nosūtījis savu kailfoto </a:t>
            </a:r>
            <a:r>
              <a:rPr lang="lv-LV" sz="2800" dirty="0" smtClean="0"/>
              <a:t>kādam;</a:t>
            </a:r>
          </a:p>
          <a:p>
            <a:pPr fontAlgn="auto">
              <a:spcBef>
                <a:spcPts val="1200"/>
              </a:spcBef>
              <a:spcAft>
                <a:spcPts val="0"/>
              </a:spcAft>
              <a:buFont typeface="Arial" pitchFamily="34" charset="0"/>
              <a:buChar char="•"/>
              <a:defRPr/>
            </a:pPr>
            <a:r>
              <a:rPr lang="lv-LV" sz="2800" b="1" dirty="0" smtClean="0"/>
              <a:t>meitenes</a:t>
            </a:r>
            <a:r>
              <a:rPr lang="lv-LV" sz="2800" dirty="0" smtClean="0"/>
              <a:t> to ir darījušas ievērojami biežāk – </a:t>
            </a:r>
            <a:r>
              <a:rPr lang="lv-LV" sz="2800" b="1" dirty="0" smtClean="0"/>
              <a:t>73% </a:t>
            </a:r>
            <a:r>
              <a:rPr lang="lv-LV" sz="2800" dirty="0" smtClean="0"/>
              <a:t>meitenes vs 27% zēni;</a:t>
            </a:r>
          </a:p>
          <a:p>
            <a:pPr fontAlgn="auto">
              <a:spcBef>
                <a:spcPts val="1200"/>
              </a:spcBef>
              <a:spcAft>
                <a:spcPts val="0"/>
              </a:spcAft>
              <a:buFont typeface="Arial" pitchFamily="34" charset="0"/>
              <a:buChar char="•"/>
              <a:defRPr/>
            </a:pPr>
            <a:r>
              <a:rPr lang="lv-LV" sz="2800" b="1" dirty="0" smtClean="0"/>
              <a:t>16% </a:t>
            </a:r>
            <a:r>
              <a:rPr lang="lv-LV" sz="2800" dirty="0" smtClean="0"/>
              <a:t>atzina, ka viņu foto tika </a:t>
            </a:r>
            <a:r>
              <a:rPr lang="lv-LV" sz="2800" b="1" dirty="0" smtClean="0"/>
              <a:t>pārsūtīts tālāk</a:t>
            </a:r>
            <a:r>
              <a:rPr lang="lv-LV" sz="2800" dirty="0" smtClean="0"/>
              <a:t>;</a:t>
            </a:r>
          </a:p>
          <a:p>
            <a:pPr fontAlgn="auto">
              <a:spcBef>
                <a:spcPts val="1200"/>
              </a:spcBef>
              <a:spcAft>
                <a:spcPts val="0"/>
              </a:spcAft>
              <a:buFont typeface="Arial" pitchFamily="34" charset="0"/>
              <a:buChar char="•"/>
              <a:defRPr/>
            </a:pPr>
            <a:r>
              <a:rPr lang="lv-LV" sz="2800" dirty="0" smtClean="0"/>
              <a:t>katrs trešais jaunietis </a:t>
            </a:r>
            <a:r>
              <a:rPr lang="lv-LV" sz="2800" b="1" dirty="0" smtClean="0"/>
              <a:t>apstiprina, ka ir saņēmis </a:t>
            </a:r>
            <a:r>
              <a:rPr lang="lv-LV" sz="2800" dirty="0" smtClean="0"/>
              <a:t>no kāda bildi, kur viņš(-a) ir atkailinājies;</a:t>
            </a:r>
          </a:p>
          <a:p>
            <a:pPr fontAlgn="auto">
              <a:spcBef>
                <a:spcPts val="1200"/>
              </a:spcBef>
              <a:spcAft>
                <a:spcPts val="0"/>
              </a:spcAft>
              <a:buFont typeface="Arial" pitchFamily="34" charset="0"/>
              <a:buChar char="•"/>
              <a:defRPr/>
            </a:pPr>
            <a:r>
              <a:rPr lang="lv-LV" sz="2800" dirty="0" smtClean="0"/>
              <a:t>un </a:t>
            </a:r>
            <a:r>
              <a:rPr lang="lv-LV" sz="2800" b="1" dirty="0" smtClean="0"/>
              <a:t>15%</a:t>
            </a:r>
            <a:r>
              <a:rPr lang="lv-LV" sz="2800" dirty="0" smtClean="0"/>
              <a:t> no viņiem atzinās, ka ir šo bildi </a:t>
            </a:r>
            <a:r>
              <a:rPr lang="lv-LV" sz="2800" b="1" dirty="0" smtClean="0"/>
              <a:t>pārsūtījuši tālāk </a:t>
            </a:r>
            <a:r>
              <a:rPr lang="lv-LV" sz="2800" dirty="0" smtClean="0"/>
              <a:t>vai parādījuši vēl kādam</a:t>
            </a:r>
          </a:p>
          <a:p>
            <a:pPr fontAlgn="auto">
              <a:spcBef>
                <a:spcPts val="1200"/>
              </a:spcBef>
              <a:spcAft>
                <a:spcPts val="0"/>
              </a:spcAft>
              <a:buFont typeface="Arial" pitchFamily="34" charset="0"/>
              <a:buChar char="•"/>
              <a:defRPr/>
            </a:pPr>
            <a:r>
              <a:rPr lang="lv-LV" sz="2800" dirty="0" smtClean="0"/>
              <a:t>22% atbildēja apstiprinoši uz jautājumu – vai kāds tev ir pārsūtījis vai parādījis cita drauga vai paziņas kailfoto?</a:t>
            </a:r>
          </a:p>
        </p:txBody>
      </p:sp>
      <p:pic>
        <p:nvPicPr>
          <p:cNvPr id="4100" name="Picture 4">
            <a:hlinkClick r:id="rId2"/>
          </p:cNvPr>
          <p:cNvPicPr>
            <a:picLocks noChangeAspect="1" noChangeArrowheads="1"/>
          </p:cNvPicPr>
          <p:nvPr/>
        </p:nvPicPr>
        <p:blipFill>
          <a:blip r:embed="rId3"/>
          <a:srcRect/>
          <a:stretch>
            <a:fillRect/>
          </a:stretch>
        </p:blipFill>
        <p:spPr bwMode="auto">
          <a:xfrm>
            <a:off x="4181475" y="4114800"/>
            <a:ext cx="4962525"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KO VECĀKI PUBLICĒ INTERNETĀ?</a:t>
            </a:r>
            <a:endParaRPr lang="lv-LV" sz="3200" b="1" dirty="0">
              <a:solidFill>
                <a:schemeClr val="accent1">
                  <a:lumMod val="75000"/>
                </a:schemeClr>
              </a:solidFill>
              <a:latin typeface="Futura Md TL" pitchFamily="34" charset="0"/>
            </a:endParaRPr>
          </a:p>
        </p:txBody>
      </p:sp>
      <p:pic>
        <p:nvPicPr>
          <p:cNvPr id="22" name="Picture 1"/>
          <p:cNvPicPr>
            <a:picLocks noChangeAspect="1" noChangeArrowheads="1"/>
          </p:cNvPicPr>
          <p:nvPr/>
        </p:nvPicPr>
        <p:blipFill>
          <a:blip r:embed="rId2"/>
          <a:srcRect/>
          <a:stretch>
            <a:fillRect/>
          </a:stretch>
        </p:blipFill>
        <p:spPr bwMode="auto">
          <a:xfrm>
            <a:off x="250825" y="2276475"/>
            <a:ext cx="3127375" cy="2478088"/>
          </a:xfrm>
          <a:prstGeom prst="rect">
            <a:avLst/>
          </a:prstGeom>
          <a:noFill/>
          <a:ln w="9525">
            <a:noFill/>
            <a:miter lim="800000"/>
            <a:headEnd/>
            <a:tailEnd/>
          </a:ln>
        </p:spPr>
      </p:pic>
      <p:pic>
        <p:nvPicPr>
          <p:cNvPr id="23" name="Picture 2"/>
          <p:cNvPicPr>
            <a:picLocks noChangeAspect="1" noChangeArrowheads="1"/>
          </p:cNvPicPr>
          <p:nvPr/>
        </p:nvPicPr>
        <p:blipFill>
          <a:blip r:embed="rId3"/>
          <a:srcRect/>
          <a:stretch>
            <a:fillRect/>
          </a:stretch>
        </p:blipFill>
        <p:spPr bwMode="auto">
          <a:xfrm>
            <a:off x="684213" y="3860800"/>
            <a:ext cx="3119437" cy="2232025"/>
          </a:xfrm>
          <a:prstGeom prst="rect">
            <a:avLst/>
          </a:prstGeom>
          <a:noFill/>
          <a:ln w="9525">
            <a:noFill/>
            <a:miter lim="800000"/>
            <a:headEnd/>
            <a:tailEnd/>
          </a:ln>
        </p:spPr>
      </p:pic>
      <p:pic>
        <p:nvPicPr>
          <p:cNvPr id="24" name="Picture 3"/>
          <p:cNvPicPr>
            <a:picLocks noChangeAspect="1" noChangeArrowheads="1"/>
          </p:cNvPicPr>
          <p:nvPr/>
        </p:nvPicPr>
        <p:blipFill>
          <a:blip r:embed="rId4"/>
          <a:srcRect/>
          <a:stretch>
            <a:fillRect/>
          </a:stretch>
        </p:blipFill>
        <p:spPr bwMode="auto">
          <a:xfrm>
            <a:off x="3059113" y="2060575"/>
            <a:ext cx="3019425" cy="2405063"/>
          </a:xfrm>
          <a:prstGeom prst="rect">
            <a:avLst/>
          </a:prstGeom>
          <a:noFill/>
          <a:ln w="9525">
            <a:noFill/>
            <a:miter lim="800000"/>
            <a:headEnd/>
            <a:tailEnd/>
          </a:ln>
        </p:spPr>
      </p:pic>
      <p:pic>
        <p:nvPicPr>
          <p:cNvPr id="25" name="Picture 4"/>
          <p:cNvPicPr>
            <a:picLocks noChangeAspect="1" noChangeArrowheads="1"/>
          </p:cNvPicPr>
          <p:nvPr/>
        </p:nvPicPr>
        <p:blipFill>
          <a:blip r:embed="rId5"/>
          <a:srcRect/>
          <a:stretch>
            <a:fillRect/>
          </a:stretch>
        </p:blipFill>
        <p:spPr bwMode="auto">
          <a:xfrm>
            <a:off x="4211638" y="3689350"/>
            <a:ext cx="3162300" cy="2520950"/>
          </a:xfrm>
          <a:prstGeom prst="rect">
            <a:avLst/>
          </a:prstGeom>
          <a:noFill/>
          <a:ln w="9525">
            <a:noFill/>
            <a:miter lim="800000"/>
            <a:headEnd/>
            <a:tailEnd/>
          </a:ln>
        </p:spPr>
      </p:pic>
      <p:pic>
        <p:nvPicPr>
          <p:cNvPr id="26" name="Picture 5"/>
          <p:cNvPicPr>
            <a:picLocks noChangeAspect="1" noChangeArrowheads="1"/>
          </p:cNvPicPr>
          <p:nvPr/>
        </p:nvPicPr>
        <p:blipFill>
          <a:blip r:embed="rId6"/>
          <a:srcRect/>
          <a:stretch>
            <a:fillRect/>
          </a:stretch>
        </p:blipFill>
        <p:spPr bwMode="auto">
          <a:xfrm>
            <a:off x="6149975" y="2060575"/>
            <a:ext cx="2994025"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lv-LV" sz="2800" b="1" dirty="0" smtClean="0">
                <a:solidFill>
                  <a:schemeClr val="accent1">
                    <a:lumMod val="75000"/>
                  </a:schemeClr>
                </a:solidFill>
                <a:latin typeface="Futura Md TL" pitchFamily="34" charset="0"/>
              </a:rPr>
              <a:t>NET-SAFE LATVIA DROŠĀKA INTERNETA CENTRS</a:t>
            </a:r>
            <a:endParaRPr lang="lv-LV" sz="2800" b="1" dirty="0">
              <a:solidFill>
                <a:schemeClr val="accent1">
                  <a:lumMod val="75000"/>
                </a:schemeClr>
              </a:solidFill>
              <a:latin typeface="Futura Md TL" pitchFamily="34" charset="0"/>
            </a:endParaRPr>
          </a:p>
        </p:txBody>
      </p:sp>
      <p:sp>
        <p:nvSpPr>
          <p:cNvPr id="3" name="Content Placeholder 2"/>
          <p:cNvSpPr>
            <a:spLocks noGrp="1"/>
          </p:cNvSpPr>
          <p:nvPr>
            <p:ph idx="1"/>
          </p:nvPr>
        </p:nvSpPr>
        <p:spPr>
          <a:xfrm>
            <a:off x="457200" y="1484313"/>
            <a:ext cx="8229600" cy="4641850"/>
          </a:xfrm>
        </p:spPr>
        <p:txBody>
          <a:bodyPr rtlCol="0">
            <a:normAutofit fontScale="92500"/>
          </a:bodyPr>
          <a:lstStyle/>
          <a:p>
            <a:pPr fontAlgn="auto">
              <a:spcAft>
                <a:spcPts val="0"/>
              </a:spcAft>
              <a:buFont typeface="Arial" pitchFamily="34" charset="0"/>
              <a:buChar char="•"/>
              <a:defRPr/>
            </a:pPr>
            <a:r>
              <a:rPr lang="lv-LV" sz="2600" b="1" dirty="0" smtClean="0"/>
              <a:t>IZGLĪTOŠANAS DARBS: </a:t>
            </a:r>
            <a:r>
              <a:rPr lang="lv-LV" sz="2600" dirty="0" smtClean="0"/>
              <a:t>bērnu, jauniešu, skolotāju un vecāku informēšana un izglītošana interneta satura drošības jomā – par iespējamajiem riskiem un apdraudējumiem internetā </a:t>
            </a:r>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r>
              <a:rPr lang="lv-LV" sz="2600" b="1" dirty="0" smtClean="0"/>
              <a:t>UZTICĪBAS TĀLRUNIS 116111: </a:t>
            </a:r>
            <a:r>
              <a:rPr lang="lv-LV" sz="2600" dirty="0" smtClean="0"/>
              <a:t>iespēja bērniem/jauniešiem ziņot par pārkāpumiem internetā un saņemt psihologa atbalstu</a:t>
            </a:r>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r>
              <a:rPr lang="lv-LV" sz="2600" b="1" dirty="0" smtClean="0"/>
              <a:t>ZIŅOJUMU LĪNIJA: </a:t>
            </a:r>
            <a:r>
              <a:rPr lang="lv-LV" sz="2600" dirty="0" smtClean="0"/>
              <a:t>iespēja sabiedrībai mājas lapā </a:t>
            </a:r>
            <a:r>
              <a:rPr lang="lv-LV" sz="2600" dirty="0" err="1" smtClean="0">
                <a:hlinkClick r:id="rId2"/>
              </a:rPr>
              <a:t>www.drossinternets.lv</a:t>
            </a:r>
            <a:r>
              <a:rPr lang="lv-LV" sz="2600" dirty="0" smtClean="0"/>
              <a:t> elektroniski ziņot par atklātajiem pārkāpumiem un nelegālu saturu internetā</a:t>
            </a:r>
          </a:p>
          <a:p>
            <a:pPr fontAlgn="auto">
              <a:spcAft>
                <a:spcPts val="0"/>
              </a:spcAft>
              <a:buFont typeface="Arial" pitchFamily="34" charset="0"/>
              <a:buChar char="•"/>
              <a:defRPr/>
            </a:pPr>
            <a:endParaRPr lang="lv-LV" dirty="0" smtClean="0"/>
          </a:p>
        </p:txBody>
      </p:sp>
      <p:pic>
        <p:nvPicPr>
          <p:cNvPr id="15363" name="Picture 3" descr="drossinternets_Logo_Vert.png"/>
          <p:cNvPicPr>
            <a:picLocks noChangeAspect="1"/>
          </p:cNvPicPr>
          <p:nvPr/>
        </p:nvPicPr>
        <p:blipFill>
          <a:blip r:embed="rId3"/>
          <a:srcRect/>
          <a:stretch>
            <a:fillRect/>
          </a:stretch>
        </p:blipFill>
        <p:spPr bwMode="auto">
          <a:xfrm>
            <a:off x="8070850" y="5661025"/>
            <a:ext cx="920750"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KO VECĀKI PUBLICĒ INTERNETĀ?</a:t>
            </a:r>
            <a:endParaRPr lang="lv-LV" sz="3200" b="1" dirty="0">
              <a:solidFill>
                <a:schemeClr val="accent1">
                  <a:lumMod val="75000"/>
                </a:schemeClr>
              </a:solidFill>
              <a:latin typeface="Futura Md TL" pitchFamily="34" charset="0"/>
            </a:endParaRPr>
          </a:p>
        </p:txBody>
      </p:sp>
      <p:pic>
        <p:nvPicPr>
          <p:cNvPr id="39938" name="Picture 2">
            <a:hlinkClick r:id="rId2"/>
          </p:cNvPr>
          <p:cNvPicPr>
            <a:picLocks noChangeAspect="1" noChangeArrowheads="1"/>
          </p:cNvPicPr>
          <p:nvPr/>
        </p:nvPicPr>
        <p:blipFill>
          <a:blip r:embed="rId3"/>
          <a:srcRect/>
          <a:stretch>
            <a:fillRect/>
          </a:stretch>
        </p:blipFill>
        <p:spPr bwMode="auto">
          <a:xfrm>
            <a:off x="2014538" y="1766888"/>
            <a:ext cx="511492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DROŠS SOCIĀLĀ TĪKLA PROFILS</a:t>
            </a:r>
            <a:endParaRPr lang="lv-LV" sz="3200" b="1" dirty="0">
              <a:solidFill>
                <a:schemeClr val="accent1">
                  <a:lumMod val="75000"/>
                </a:schemeClr>
              </a:solidFill>
              <a:latin typeface="Futura Md TL" pitchFamily="34" charset="0"/>
            </a:endParaRPr>
          </a:p>
        </p:txBody>
      </p:sp>
      <p:sp>
        <p:nvSpPr>
          <p:cNvPr id="40962" name="Content Placeholder 2"/>
          <p:cNvSpPr>
            <a:spLocks noGrp="1"/>
          </p:cNvSpPr>
          <p:nvPr>
            <p:ph idx="1"/>
          </p:nvPr>
        </p:nvSpPr>
        <p:spPr>
          <a:xfrm>
            <a:off x="457200" y="1600200"/>
            <a:ext cx="8229600" cy="4492625"/>
          </a:xfrm>
        </p:spPr>
        <p:txBody>
          <a:bodyPr/>
          <a:lstStyle/>
          <a:p>
            <a:r>
              <a:rPr lang="lv-LV" sz="2400" smtClean="0"/>
              <a:t>Esam bērna “draugos”</a:t>
            </a:r>
          </a:p>
          <a:p>
            <a:r>
              <a:rPr lang="lv-LV" sz="2400" smtClean="0"/>
              <a:t>Sekojam līdzi savām un bērna aktivitātēm</a:t>
            </a:r>
          </a:p>
          <a:p>
            <a:pPr>
              <a:buFont typeface="Arial" charset="0"/>
              <a:buNone/>
            </a:pPr>
            <a:endParaRPr lang="lv-LV" sz="2400" smtClean="0"/>
          </a:p>
          <a:p>
            <a:r>
              <a:rPr lang="lv-LV" sz="2400" smtClean="0"/>
              <a:t>Uzstādām atbilstošus privātuma aizsardzības iestatījumus</a:t>
            </a:r>
          </a:p>
        </p:txBody>
      </p:sp>
      <p:pic>
        <p:nvPicPr>
          <p:cNvPr id="4098" name="Picture 2"/>
          <p:cNvPicPr>
            <a:picLocks noChangeAspect="1" noChangeArrowheads="1"/>
          </p:cNvPicPr>
          <p:nvPr/>
        </p:nvPicPr>
        <p:blipFill>
          <a:blip r:embed="rId3"/>
          <a:srcRect/>
          <a:stretch>
            <a:fillRect/>
          </a:stretch>
        </p:blipFill>
        <p:spPr bwMode="auto">
          <a:xfrm>
            <a:off x="179388" y="4149725"/>
            <a:ext cx="7272337" cy="2130425"/>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7153275" y="3068638"/>
            <a:ext cx="1990725" cy="3648075"/>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7321550" y="1773238"/>
            <a:ext cx="1822450" cy="142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643812" cy="1143000"/>
          </a:xfrm>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DROŠA IZMANTOŠANA</a:t>
            </a:r>
            <a:endParaRPr lang="lv-LV" sz="3200" b="1" dirty="0">
              <a:solidFill>
                <a:schemeClr val="accent1">
                  <a:lumMod val="75000"/>
                </a:schemeClr>
              </a:solidFill>
              <a:latin typeface="Futura Md TL" pitchFamily="34" charset="0"/>
            </a:endParaRPr>
          </a:p>
        </p:txBody>
      </p:sp>
      <p:sp>
        <p:nvSpPr>
          <p:cNvPr id="43010" name="Content Placeholder 2"/>
          <p:cNvSpPr>
            <a:spLocks noGrp="1"/>
          </p:cNvSpPr>
          <p:nvPr>
            <p:ph idx="1"/>
          </p:nvPr>
        </p:nvSpPr>
        <p:spPr>
          <a:xfrm>
            <a:off x="457200" y="1600200"/>
            <a:ext cx="8229600" cy="4492625"/>
          </a:xfrm>
        </p:spPr>
        <p:txBody>
          <a:bodyPr/>
          <a:lstStyle/>
          <a:p>
            <a:r>
              <a:rPr lang="lv-LV" sz="2400" smtClean="0"/>
              <a:t>Neļaut anonīmus jautājumus</a:t>
            </a:r>
          </a:p>
          <a:p>
            <a:r>
              <a:rPr lang="lv-LV" sz="2400" smtClean="0"/>
              <a:t>Ziņot par pārkāpumiem</a:t>
            </a:r>
          </a:p>
          <a:p>
            <a:r>
              <a:rPr lang="lv-LV" sz="2400" smtClean="0"/>
              <a:t>Bloķēt nevēlamus lietotājus</a:t>
            </a:r>
          </a:p>
        </p:txBody>
      </p:sp>
      <p:pic>
        <p:nvPicPr>
          <p:cNvPr id="43011" name="Picture 6" descr="http://upload.wikimedia.org/wikipedia/lv/5/58/Ask.fm_logo.png"/>
          <p:cNvPicPr>
            <a:picLocks noChangeAspect="1" noChangeArrowheads="1"/>
          </p:cNvPicPr>
          <p:nvPr/>
        </p:nvPicPr>
        <p:blipFill>
          <a:blip r:embed="rId3"/>
          <a:srcRect/>
          <a:stretch>
            <a:fillRect/>
          </a:stretch>
        </p:blipFill>
        <p:spPr bwMode="auto">
          <a:xfrm>
            <a:off x="566738" y="476250"/>
            <a:ext cx="1917700" cy="695325"/>
          </a:xfrm>
          <a:prstGeom prst="rect">
            <a:avLst/>
          </a:prstGeom>
          <a:noFill/>
          <a:ln w="9525">
            <a:noFill/>
            <a:miter lim="800000"/>
            <a:headEnd/>
            <a:tailEnd/>
          </a:ln>
        </p:spPr>
      </p:pic>
      <p:grpSp>
        <p:nvGrpSpPr>
          <p:cNvPr id="12" name="Group 11"/>
          <p:cNvGrpSpPr>
            <a:grpSpLocks/>
          </p:cNvGrpSpPr>
          <p:nvPr/>
        </p:nvGrpSpPr>
        <p:grpSpPr bwMode="auto">
          <a:xfrm>
            <a:off x="5767388" y="1484313"/>
            <a:ext cx="3268662" cy="2857500"/>
            <a:chOff x="5767516" y="1484784"/>
            <a:chExt cx="3268980" cy="2856731"/>
          </a:xfrm>
        </p:grpSpPr>
        <p:pic>
          <p:nvPicPr>
            <p:cNvPr id="8" name="Picture 7"/>
            <p:cNvPicPr/>
            <p:nvPr/>
          </p:nvPicPr>
          <p:blipFill>
            <a:blip r:embed="rId4"/>
            <a:srcRect/>
            <a:stretch>
              <a:fillRect/>
            </a:stretch>
          </p:blipFill>
          <p:spPr bwMode="auto">
            <a:xfrm>
              <a:off x="5767516" y="1484784"/>
              <a:ext cx="3268980" cy="371375"/>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5"/>
            <a:srcRect/>
            <a:stretch>
              <a:fillRect/>
            </a:stretch>
          </p:blipFill>
          <p:spPr bwMode="auto">
            <a:xfrm>
              <a:off x="5796094" y="1989473"/>
              <a:ext cx="3210237" cy="2352042"/>
            </a:xfrm>
            <a:prstGeom prst="rect">
              <a:avLst/>
            </a:prstGeom>
            <a:ln>
              <a:noFill/>
            </a:ln>
            <a:effectLst>
              <a:outerShdw blurRad="190500" algn="tl" rotWithShape="0">
                <a:srgbClr val="000000">
                  <a:alpha val="70000"/>
                </a:srgbClr>
              </a:outerShdw>
            </a:effectLst>
          </p:spPr>
        </p:pic>
      </p:grpSp>
      <p:grpSp>
        <p:nvGrpSpPr>
          <p:cNvPr id="13" name="Group 12"/>
          <p:cNvGrpSpPr>
            <a:grpSpLocks/>
          </p:cNvGrpSpPr>
          <p:nvPr/>
        </p:nvGrpSpPr>
        <p:grpSpPr bwMode="auto">
          <a:xfrm>
            <a:off x="107950" y="3789363"/>
            <a:ext cx="3527425" cy="2363787"/>
            <a:chOff x="107504" y="3789040"/>
            <a:chExt cx="3528392" cy="2364854"/>
          </a:xfrm>
        </p:grpSpPr>
        <p:pic>
          <p:nvPicPr>
            <p:cNvPr id="10" name="Picture 9"/>
            <p:cNvPicPr/>
            <p:nvPr/>
          </p:nvPicPr>
          <p:blipFill>
            <a:blip r:embed="rId6"/>
            <a:srcRect/>
            <a:stretch>
              <a:fillRect/>
            </a:stretch>
          </p:blipFill>
          <p:spPr bwMode="auto">
            <a:xfrm>
              <a:off x="107504" y="3789040"/>
              <a:ext cx="3528392" cy="792520"/>
            </a:xfrm>
            <a:prstGeom prst="rect">
              <a:avLst/>
            </a:prstGeom>
            <a:ln>
              <a:noFill/>
            </a:ln>
            <a:effectLst>
              <a:outerShdw blurRad="190500" algn="tl" rotWithShape="0">
                <a:srgbClr val="000000">
                  <a:alpha val="70000"/>
                </a:srgbClr>
              </a:outerShdw>
            </a:effectLst>
          </p:spPr>
        </p:pic>
        <p:pic>
          <p:nvPicPr>
            <p:cNvPr id="11" name="Picture 10"/>
            <p:cNvPicPr/>
            <p:nvPr/>
          </p:nvPicPr>
          <p:blipFill>
            <a:blip r:embed="rId7"/>
            <a:srcRect/>
            <a:stretch>
              <a:fillRect/>
            </a:stretch>
          </p:blipFill>
          <p:spPr bwMode="auto">
            <a:xfrm>
              <a:off x="178962" y="4724499"/>
              <a:ext cx="1994447" cy="1429395"/>
            </a:xfrm>
            <a:prstGeom prst="rect">
              <a:avLst/>
            </a:prstGeom>
            <a:ln>
              <a:noFill/>
            </a:ln>
            <a:effectLst>
              <a:outerShdw blurRad="190500" algn="tl" rotWithShape="0">
                <a:srgbClr val="000000">
                  <a:alpha val="70000"/>
                </a:srgbClr>
              </a:outerShdw>
            </a:effectLst>
          </p:spPr>
        </p:pic>
      </p:grpSp>
      <p:pic>
        <p:nvPicPr>
          <p:cNvPr id="14" name="Picture 13"/>
          <p:cNvPicPr/>
          <p:nvPr/>
        </p:nvPicPr>
        <p:blipFill>
          <a:blip r:embed="rId8"/>
          <a:srcRect b="14369"/>
          <a:stretch>
            <a:fillRect/>
          </a:stretch>
        </p:blipFill>
        <p:spPr bwMode="auto">
          <a:xfrm>
            <a:off x="4140200" y="4508500"/>
            <a:ext cx="4103688" cy="21605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43000"/>
          </a:xfrm>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ANONIMITĀTE INTERNETĀ</a:t>
            </a:r>
            <a:endParaRPr lang="lv-LV" sz="3200" b="1" dirty="0">
              <a:solidFill>
                <a:schemeClr val="accent1">
                  <a:lumMod val="75000"/>
                </a:schemeClr>
              </a:solidFill>
              <a:latin typeface="Futura Md TL" pitchFamily="34" charset="0"/>
            </a:endParaRPr>
          </a:p>
        </p:txBody>
      </p:sp>
      <p:sp>
        <p:nvSpPr>
          <p:cNvPr id="45058" name="Content Placeholder 2"/>
          <p:cNvSpPr>
            <a:spLocks noGrp="1"/>
          </p:cNvSpPr>
          <p:nvPr>
            <p:ph idx="1"/>
          </p:nvPr>
        </p:nvSpPr>
        <p:spPr/>
        <p:txBody>
          <a:bodyPr/>
          <a:lstStyle/>
          <a:p>
            <a:pPr>
              <a:buClr>
                <a:srgbClr val="0070C0"/>
              </a:buClr>
              <a:buSzPct val="120000"/>
              <a:buFont typeface="Symbol" pitchFamily="18" charset="2"/>
              <a:buChar char="!"/>
            </a:pPr>
            <a:r>
              <a:rPr lang="lv-LV" sz="2800" smtClean="0"/>
              <a:t>Anonimitāte internetā ir tikai nosacīta</a:t>
            </a:r>
          </a:p>
          <a:p>
            <a:pPr lvl="1">
              <a:buSzPct val="120000"/>
              <a:buFont typeface="Arial" charset="0"/>
              <a:buNone/>
            </a:pPr>
            <a:endParaRPr lang="lv-LV" sz="2400" smtClean="0"/>
          </a:p>
        </p:txBody>
      </p:sp>
      <p:graphicFrame>
        <p:nvGraphicFramePr>
          <p:cNvPr id="6" name="Diagram 5"/>
          <p:cNvGraphicFramePr/>
          <p:nvPr/>
        </p:nvGraphicFramePr>
        <p:xfrm>
          <a:off x="755576" y="2348880"/>
          <a:ext cx="7215238"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8964612" cy="2276475"/>
          </a:xfrm>
        </p:spPr>
        <p:txBody>
          <a:bodyPr rtlCol="0">
            <a:noAutofit/>
          </a:bodyPr>
          <a:lstStyle/>
          <a:p>
            <a:pPr fontAlgn="auto">
              <a:spcAft>
                <a:spcPts val="0"/>
              </a:spcAft>
              <a:defRPr/>
            </a:pPr>
            <a:r>
              <a:rPr lang="lv-LV" sz="3200" b="1" dirty="0" smtClean="0">
                <a:solidFill>
                  <a:schemeClr val="accent1">
                    <a:lumMod val="75000"/>
                  </a:schemeClr>
                </a:solidFill>
                <a:latin typeface="Futura Md TL" pitchFamily="34" charset="0"/>
              </a:rPr>
              <a:t>KO TU PAR SEVI VARI ATRAST INTERNETĀ?</a:t>
            </a:r>
            <a:br>
              <a:rPr lang="lv-LV" sz="3200" b="1" dirty="0" smtClean="0">
                <a:solidFill>
                  <a:schemeClr val="accent1">
                    <a:lumMod val="75000"/>
                  </a:schemeClr>
                </a:solidFill>
                <a:latin typeface="Futura Md TL" pitchFamily="34" charset="0"/>
              </a:rPr>
            </a:br>
            <a:r>
              <a:rPr lang="lv-LV" sz="3200" b="1" dirty="0" smtClean="0">
                <a:solidFill>
                  <a:schemeClr val="accent1">
                    <a:lumMod val="75000"/>
                  </a:schemeClr>
                </a:solidFill>
                <a:latin typeface="Futura Md TL" pitchFamily="34" charset="0"/>
              </a:rPr>
              <a:t/>
            </a:r>
            <a:br>
              <a:rPr lang="lv-LV" sz="3200" b="1" dirty="0" smtClean="0">
                <a:solidFill>
                  <a:schemeClr val="accent1">
                    <a:lumMod val="75000"/>
                  </a:schemeClr>
                </a:solidFill>
                <a:latin typeface="Futura Md TL" pitchFamily="34" charset="0"/>
              </a:rPr>
            </a:br>
            <a:r>
              <a:rPr lang="lv-LV" sz="3200" b="1" dirty="0" smtClean="0">
                <a:solidFill>
                  <a:schemeClr val="accent1">
                    <a:lumMod val="75000"/>
                  </a:schemeClr>
                </a:solidFill>
                <a:latin typeface="Futura Md TL" pitchFamily="34" charset="0"/>
              </a:rPr>
              <a:t>“Vārds Uzvārds”</a:t>
            </a:r>
            <a:endParaRPr lang="lv-LV" sz="3200" b="1" dirty="0">
              <a:solidFill>
                <a:schemeClr val="accent1">
                  <a:lumMod val="75000"/>
                </a:schemeClr>
              </a:solidFill>
              <a:latin typeface="Futura Md TL" pitchFamily="34" charset="0"/>
            </a:endParaRPr>
          </a:p>
        </p:txBody>
      </p:sp>
      <p:pic>
        <p:nvPicPr>
          <p:cNvPr id="47106" name="Picture 2" descr="http://www.techinasia.com/techinasia/wp-content/uploads/2009/12/Search.jpg"/>
          <p:cNvPicPr>
            <a:picLocks noChangeAspect="1" noChangeArrowheads="1"/>
          </p:cNvPicPr>
          <p:nvPr/>
        </p:nvPicPr>
        <p:blipFill>
          <a:blip r:embed="rId2"/>
          <a:srcRect/>
          <a:stretch>
            <a:fillRect/>
          </a:stretch>
        </p:blipFill>
        <p:spPr bwMode="auto">
          <a:xfrm>
            <a:off x="3132138" y="2349500"/>
            <a:ext cx="289401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Aicinām ziņot</a:t>
            </a:r>
            <a:endParaRPr lang="lv-LV" sz="3200" b="1" dirty="0">
              <a:solidFill>
                <a:schemeClr val="accent1">
                  <a:lumMod val="75000"/>
                </a:schemeClr>
              </a:solidFill>
              <a:latin typeface="Futura Md TL" pitchFamily="34" charset="0"/>
            </a:endParaRPr>
          </a:p>
        </p:txBody>
      </p:sp>
      <p:sp>
        <p:nvSpPr>
          <p:cNvPr id="48130" name="Content Placeholder 2"/>
          <p:cNvSpPr>
            <a:spLocks noGrp="1"/>
          </p:cNvSpPr>
          <p:nvPr>
            <p:ph idx="1"/>
          </p:nvPr>
        </p:nvSpPr>
        <p:spPr/>
        <p:txBody>
          <a:bodyPr/>
          <a:lstStyle/>
          <a:p>
            <a:r>
              <a:rPr lang="lv-LV" sz="2800" smtClean="0">
                <a:hlinkClick r:id="rId2"/>
              </a:rPr>
              <a:t>www.drossinternets.lv</a:t>
            </a:r>
            <a:r>
              <a:rPr lang="lv-LV" sz="2800" smtClean="0"/>
              <a:t> mājas lapā</a:t>
            </a:r>
          </a:p>
          <a:p>
            <a:r>
              <a:rPr lang="lv-LV" sz="2800" smtClean="0"/>
              <a:t>zinojumi@drossinternets.lv</a:t>
            </a:r>
          </a:p>
          <a:p>
            <a:r>
              <a:rPr lang="lv-LV" sz="2800" smtClean="0"/>
              <a:t>116111 – uzticības tālrunis</a:t>
            </a:r>
          </a:p>
          <a:p>
            <a:endParaRPr lang="lv-LV" sz="2800" smtClean="0"/>
          </a:p>
          <a:p>
            <a:pPr>
              <a:buFont typeface="Arial" charset="0"/>
              <a:buNone/>
            </a:pPr>
            <a:endParaRPr lang="lv-LV" sz="2800" smtClean="0"/>
          </a:p>
          <a:p>
            <a:r>
              <a:rPr lang="lv-LV" sz="2800" smtClean="0">
                <a:hlinkClick r:id="rId3" action="ppaction://hlinkfile"/>
              </a:rPr>
              <a:t>macies.drossinternets.lv</a:t>
            </a:r>
            <a:r>
              <a:rPr lang="lv-LV" sz="2800" smtClean="0"/>
              <a:t> </a:t>
            </a:r>
          </a:p>
          <a:p>
            <a:endParaRPr lang="lv-LV" sz="2800" smtClean="0"/>
          </a:p>
        </p:txBody>
      </p:sp>
      <p:pic>
        <p:nvPicPr>
          <p:cNvPr id="48131" name="Picture 4" descr="drossinternets_Logo_Vert.png"/>
          <p:cNvPicPr>
            <a:picLocks noChangeAspect="1"/>
          </p:cNvPicPr>
          <p:nvPr/>
        </p:nvPicPr>
        <p:blipFill>
          <a:blip r:embed="rId4"/>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KOPSAVILKUMAM</a:t>
            </a:r>
            <a:endParaRPr lang="lv-LV" sz="3200" b="1" dirty="0">
              <a:solidFill>
                <a:schemeClr val="accent1">
                  <a:lumMod val="75000"/>
                </a:schemeClr>
              </a:solidFill>
              <a:latin typeface="Futura Md TL" pitchFamily="34" charset="0"/>
            </a:endParaRPr>
          </a:p>
        </p:txBody>
      </p:sp>
      <p:sp>
        <p:nvSpPr>
          <p:cNvPr id="49154" name="Content Placeholder 2"/>
          <p:cNvSpPr>
            <a:spLocks noGrp="1"/>
          </p:cNvSpPr>
          <p:nvPr>
            <p:ph idx="1"/>
          </p:nvPr>
        </p:nvSpPr>
        <p:spPr/>
        <p:txBody>
          <a:bodyPr/>
          <a:lstStyle/>
          <a:p>
            <a:r>
              <a:rPr lang="lv-LV" sz="2800" smtClean="0"/>
              <a:t>Interesējamies par savu bērnu aktivitātēm internetā</a:t>
            </a:r>
          </a:p>
          <a:p>
            <a:r>
              <a:rPr lang="lv-LV" sz="2800" smtClean="0"/>
              <a:t>Atceramies: informācija, kuru ievietojam internetā var būt pieejama pēc gada, 5 vai 10</a:t>
            </a:r>
          </a:p>
          <a:p>
            <a:r>
              <a:rPr lang="lv-LV" sz="2800" smtClean="0"/>
              <a:t>Izmantojam atbilstošus drošības uzstādījumus</a:t>
            </a:r>
          </a:p>
          <a:p>
            <a:r>
              <a:rPr lang="lv-LV" sz="2800" smtClean="0"/>
              <a:t>Izmantojam interneta satura filtrus</a:t>
            </a:r>
          </a:p>
          <a:p>
            <a:endParaRPr lang="lv-LV" sz="2800" smtClean="0"/>
          </a:p>
          <a:p>
            <a:r>
              <a:rPr lang="lv-LV" sz="2800" smtClean="0"/>
              <a:t>Viss, kas uz mums attiecas reālajā dzīvē, attiecas uz mums arī internetā!</a:t>
            </a:r>
          </a:p>
          <a:p>
            <a:endParaRPr lang="lv-LV" sz="2800" smtClean="0"/>
          </a:p>
        </p:txBody>
      </p:sp>
      <p:pic>
        <p:nvPicPr>
          <p:cNvPr id="49155" name="Picture 4" descr="drossinternets_Logo_Vert.png"/>
          <p:cNvPicPr>
            <a:picLocks noChangeAspect="1"/>
          </p:cNvPicPr>
          <p:nvPr/>
        </p:nvPicPr>
        <p:blipFill>
          <a:blip r:embed="rId2"/>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50" y="908050"/>
            <a:ext cx="7772400" cy="1470025"/>
          </a:xfrm>
        </p:spPr>
        <p:txBody>
          <a:bodyPr rtlCol="0">
            <a:normAutofit fontScale="90000"/>
          </a:bodyPr>
          <a:lstStyle/>
          <a:p>
            <a:pPr fontAlgn="auto">
              <a:spcAft>
                <a:spcPts val="0"/>
              </a:spcAft>
              <a:defRPr/>
            </a:pPr>
            <a:r>
              <a:rPr lang="lv-LV" sz="3600" b="1" dirty="0" smtClean="0">
                <a:solidFill>
                  <a:schemeClr val="bg1"/>
                </a:solidFill>
                <a:latin typeface="Futura Md TL" pitchFamily="34" charset="0"/>
              </a:rPr>
              <a:t>PALDIES PAR UZMANĪBU!</a:t>
            </a:r>
            <a:br>
              <a:rPr lang="lv-LV" sz="3600" b="1" dirty="0" smtClean="0">
                <a:solidFill>
                  <a:schemeClr val="bg1"/>
                </a:solidFill>
                <a:latin typeface="Futura Md TL" pitchFamily="34" charset="0"/>
              </a:rPr>
            </a:br>
            <a:r>
              <a:rPr lang="lv-LV" sz="3600" b="1" dirty="0" smtClean="0">
                <a:solidFill>
                  <a:schemeClr val="bg1"/>
                </a:solidFill>
                <a:latin typeface="Futura Md TL" pitchFamily="34" charset="0"/>
              </a:rPr>
              <a:t/>
            </a:r>
            <a:br>
              <a:rPr lang="lv-LV" sz="3600" b="1" dirty="0" smtClean="0">
                <a:solidFill>
                  <a:schemeClr val="bg1"/>
                </a:solidFill>
                <a:latin typeface="Futura Md TL" pitchFamily="34" charset="0"/>
              </a:rPr>
            </a:br>
            <a:r>
              <a:rPr lang="lv-LV" sz="3600" b="1" dirty="0" smtClean="0">
                <a:solidFill>
                  <a:schemeClr val="bg1"/>
                </a:solidFill>
                <a:latin typeface="Futura Md TL" pitchFamily="34" charset="0"/>
              </a:rPr>
              <a:t>JAUTĀJUMI... KOMENTĀRI...</a:t>
            </a:r>
            <a:endParaRPr lang="lv-LV" sz="3600" b="1" dirty="0">
              <a:solidFill>
                <a:schemeClr val="bg1"/>
              </a:solidFill>
              <a:latin typeface="Futura Md TL" pitchFamily="34" charset="0"/>
            </a:endParaRPr>
          </a:p>
        </p:txBody>
      </p:sp>
      <p:sp>
        <p:nvSpPr>
          <p:cNvPr id="3" name="Subtitle 2"/>
          <p:cNvSpPr>
            <a:spLocks noGrp="1"/>
          </p:cNvSpPr>
          <p:nvPr>
            <p:ph type="subTitle" idx="1"/>
          </p:nvPr>
        </p:nvSpPr>
        <p:spPr>
          <a:xfrm>
            <a:off x="1187450" y="3213100"/>
            <a:ext cx="6400800" cy="2879725"/>
          </a:xfrm>
        </p:spPr>
        <p:txBody>
          <a:bodyPr rtlCol="0">
            <a:normAutofit fontScale="92500" lnSpcReduction="20000"/>
          </a:bodyPr>
          <a:lstStyle/>
          <a:p>
            <a:pPr fontAlgn="auto">
              <a:spcAft>
                <a:spcPts val="0"/>
              </a:spcAft>
              <a:buFont typeface="Arial" pitchFamily="34" charset="0"/>
              <a:buNone/>
              <a:defRPr/>
            </a:pPr>
            <a:r>
              <a:rPr lang="lv-LV" sz="2000" b="1" dirty="0" smtClean="0">
                <a:solidFill>
                  <a:schemeClr val="bg1"/>
                </a:solidFill>
                <a:latin typeface="Futura Md TL" pitchFamily="34" charset="0"/>
              </a:rPr>
              <a:t>SAZINIETIES AR MUMS!</a:t>
            </a:r>
          </a:p>
          <a:p>
            <a:pPr fontAlgn="auto">
              <a:spcAft>
                <a:spcPts val="0"/>
              </a:spcAft>
              <a:buFont typeface="Arial" pitchFamily="34" charset="0"/>
              <a:buNone/>
              <a:defRPr/>
            </a:pPr>
            <a:endParaRPr lang="lv-LV" sz="2000" dirty="0" smtClean="0">
              <a:solidFill>
                <a:schemeClr val="bg1"/>
              </a:solidFill>
              <a:latin typeface="Futura Md TL" pitchFamily="34" charset="0"/>
            </a:endParaRPr>
          </a:p>
          <a:p>
            <a:pPr fontAlgn="auto">
              <a:spcAft>
                <a:spcPts val="0"/>
              </a:spcAft>
              <a:buFont typeface="Arial" pitchFamily="34" charset="0"/>
              <a:buNone/>
              <a:defRPr/>
            </a:pPr>
            <a:r>
              <a:rPr lang="lv-LV" sz="2000" i="1" dirty="0" err="1" smtClean="0">
                <a:solidFill>
                  <a:schemeClr val="bg1"/>
                </a:solidFill>
                <a:latin typeface="Futura Md TL" pitchFamily="34" charset="0"/>
              </a:rPr>
              <a:t>Net-Safe</a:t>
            </a:r>
            <a:r>
              <a:rPr lang="lv-LV" sz="2000" i="1" dirty="0" smtClean="0">
                <a:solidFill>
                  <a:schemeClr val="bg1"/>
                </a:solidFill>
                <a:latin typeface="Futura Md TL" pitchFamily="34" charset="0"/>
              </a:rPr>
              <a:t> </a:t>
            </a:r>
            <a:r>
              <a:rPr lang="lv-LV" sz="2000" i="1" dirty="0" err="1" smtClean="0">
                <a:solidFill>
                  <a:schemeClr val="bg1"/>
                </a:solidFill>
                <a:latin typeface="Futura Md TL" pitchFamily="34" charset="0"/>
              </a:rPr>
              <a:t>Latvia</a:t>
            </a:r>
            <a:r>
              <a:rPr lang="lv-LV" sz="2000" i="1" dirty="0" smtClean="0">
                <a:solidFill>
                  <a:schemeClr val="bg1"/>
                </a:solidFill>
                <a:latin typeface="Futura Md TL" pitchFamily="34" charset="0"/>
              </a:rPr>
              <a:t> </a:t>
            </a:r>
            <a:r>
              <a:rPr lang="lv-LV" sz="2000" dirty="0" smtClean="0">
                <a:solidFill>
                  <a:schemeClr val="bg1"/>
                </a:solidFill>
                <a:latin typeface="Futura Md TL" pitchFamily="34" charset="0"/>
              </a:rPr>
              <a:t>Drošāka interneta centrs</a:t>
            </a:r>
          </a:p>
          <a:p>
            <a:pPr fontAlgn="auto">
              <a:spcAft>
                <a:spcPts val="0"/>
              </a:spcAft>
              <a:buFont typeface="Arial" pitchFamily="34" charset="0"/>
              <a:buNone/>
              <a:defRPr/>
            </a:pPr>
            <a:r>
              <a:rPr lang="lv-LV" sz="2000" dirty="0" smtClean="0">
                <a:solidFill>
                  <a:schemeClr val="bg1"/>
                </a:solidFill>
                <a:latin typeface="Futura Md TL" pitchFamily="34" charset="0"/>
              </a:rPr>
              <a:t>www.dossinternets.lv</a:t>
            </a:r>
          </a:p>
          <a:p>
            <a:pPr fontAlgn="auto">
              <a:spcAft>
                <a:spcPts val="0"/>
              </a:spcAft>
              <a:buFont typeface="Arial" pitchFamily="34" charset="0"/>
              <a:buNone/>
              <a:defRPr/>
            </a:pPr>
            <a:r>
              <a:rPr lang="lv-LV" sz="2000" dirty="0" smtClean="0">
                <a:solidFill>
                  <a:schemeClr val="bg1"/>
                </a:solidFill>
                <a:latin typeface="Futura Md TL" pitchFamily="34" charset="0"/>
              </a:rPr>
              <a:t>Macies.drossinternets.lv</a:t>
            </a:r>
          </a:p>
          <a:p>
            <a:pPr fontAlgn="auto">
              <a:spcAft>
                <a:spcPts val="0"/>
              </a:spcAft>
              <a:buFont typeface="Arial" pitchFamily="34" charset="0"/>
              <a:buNone/>
              <a:defRPr/>
            </a:pPr>
            <a:r>
              <a:rPr lang="lv-LV" sz="2000" dirty="0" smtClean="0">
                <a:solidFill>
                  <a:schemeClr val="bg1"/>
                </a:solidFill>
                <a:latin typeface="Futura Md TL" pitchFamily="34" charset="0"/>
              </a:rPr>
              <a:t>www.draugiem.lv/</a:t>
            </a:r>
            <a:r>
              <a:rPr lang="lv-LV" sz="2000" dirty="0" err="1" smtClean="0">
                <a:solidFill>
                  <a:schemeClr val="bg1"/>
                </a:solidFill>
                <a:latin typeface="Futura Md TL" pitchFamily="34" charset="0"/>
              </a:rPr>
              <a:t>drossinternets</a:t>
            </a:r>
            <a:endParaRPr lang="lv-LV" sz="2000" dirty="0" smtClean="0">
              <a:solidFill>
                <a:schemeClr val="bg1"/>
              </a:solidFill>
              <a:latin typeface="Futura Md TL" pitchFamily="34" charset="0"/>
            </a:endParaRPr>
          </a:p>
          <a:p>
            <a:pPr fontAlgn="auto">
              <a:spcAft>
                <a:spcPts val="0"/>
              </a:spcAft>
              <a:buFont typeface="Arial" pitchFamily="34" charset="0"/>
              <a:buNone/>
              <a:defRPr/>
            </a:pPr>
            <a:r>
              <a:rPr lang="lv-LV" sz="2000" dirty="0" smtClean="0">
                <a:solidFill>
                  <a:schemeClr val="bg1"/>
                </a:solidFill>
                <a:latin typeface="Futura Md TL" pitchFamily="34" charset="0"/>
              </a:rPr>
              <a:t>www.twitter.com/</a:t>
            </a:r>
            <a:r>
              <a:rPr lang="lv-LV" sz="2000" dirty="0" err="1" smtClean="0">
                <a:solidFill>
                  <a:schemeClr val="bg1"/>
                </a:solidFill>
                <a:latin typeface="Futura Md TL" pitchFamily="34" charset="0"/>
              </a:rPr>
              <a:t>drossinternets</a:t>
            </a:r>
            <a:r>
              <a:rPr lang="lv-LV" sz="2000" dirty="0" smtClean="0">
                <a:solidFill>
                  <a:schemeClr val="bg1"/>
                </a:solidFill>
                <a:latin typeface="Futura Md TL" pitchFamily="34" charset="0"/>
              </a:rPr>
              <a:t> </a:t>
            </a:r>
          </a:p>
          <a:p>
            <a:pPr fontAlgn="auto">
              <a:spcAft>
                <a:spcPts val="0"/>
              </a:spcAft>
              <a:buFont typeface="Arial" pitchFamily="34" charset="0"/>
              <a:buNone/>
              <a:defRPr/>
            </a:pPr>
            <a:endParaRPr lang="lv-LV" sz="2000" dirty="0" smtClean="0">
              <a:solidFill>
                <a:schemeClr val="bg1"/>
              </a:solidFill>
              <a:latin typeface="Futura Md TL" pitchFamily="34" charset="0"/>
            </a:endParaRPr>
          </a:p>
          <a:p>
            <a:pPr fontAlgn="auto">
              <a:spcAft>
                <a:spcPts val="0"/>
              </a:spcAft>
              <a:buFont typeface="Arial" pitchFamily="34" charset="0"/>
              <a:buNone/>
              <a:defRPr/>
            </a:pPr>
            <a:r>
              <a:rPr lang="lv-LV" sz="2000" dirty="0" smtClean="0">
                <a:solidFill>
                  <a:schemeClr val="bg1"/>
                </a:solidFill>
                <a:latin typeface="Futura Md TL" pitchFamily="34" charset="0"/>
              </a:rPr>
              <a:t>info@drossinternets.lv </a:t>
            </a:r>
            <a:endParaRPr lang="lv-LV" sz="2000" dirty="0">
              <a:solidFill>
                <a:schemeClr val="bg1"/>
              </a:solidFill>
              <a:latin typeface="Futura Md T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337"/>
          </a:xfrm>
        </p:spPr>
        <p:txBody>
          <a:bodyPr rtlCol="0">
            <a:noAutofit/>
          </a:bodyPr>
          <a:lstStyle/>
          <a:p>
            <a:pPr fontAlgn="auto">
              <a:spcAft>
                <a:spcPts val="0"/>
              </a:spcAft>
              <a:defRPr/>
            </a:pPr>
            <a:r>
              <a:rPr lang="lv-LV" sz="2800" b="1" dirty="0" smtClean="0">
                <a:solidFill>
                  <a:schemeClr val="accent1">
                    <a:lumMod val="75000"/>
                  </a:schemeClr>
                </a:solidFill>
                <a:latin typeface="Futura Md TL" pitchFamily="34" charset="0"/>
              </a:rPr>
              <a:t>ŠODIEN PĀRRUNĀSIM</a:t>
            </a:r>
            <a:endParaRPr lang="lv-LV" sz="2800" b="1" dirty="0">
              <a:solidFill>
                <a:schemeClr val="accent1">
                  <a:lumMod val="75000"/>
                </a:schemeClr>
              </a:solidFill>
              <a:latin typeface="Futura Md TL" pitchFamily="34" charset="0"/>
            </a:endParaRPr>
          </a:p>
        </p:txBody>
      </p:sp>
      <p:sp>
        <p:nvSpPr>
          <p:cNvPr id="3" name="Content Placeholder 2"/>
          <p:cNvSpPr>
            <a:spLocks noGrp="1"/>
          </p:cNvSpPr>
          <p:nvPr>
            <p:ph idx="1"/>
          </p:nvPr>
        </p:nvSpPr>
        <p:spPr>
          <a:xfrm>
            <a:off x="457200" y="1196975"/>
            <a:ext cx="8229600" cy="4929188"/>
          </a:xfrm>
        </p:spPr>
        <p:txBody>
          <a:bodyPr rtlCol="0">
            <a:normAutofit lnSpcReduction="10000"/>
          </a:bodyPr>
          <a:lstStyle/>
          <a:p>
            <a:pPr fontAlgn="auto">
              <a:spcAft>
                <a:spcPts val="0"/>
              </a:spcAft>
              <a:buFont typeface="Arial" pitchFamily="34" charset="0"/>
              <a:buChar char="•"/>
              <a:defRPr/>
            </a:pPr>
            <a:r>
              <a:rPr lang="lv-LV" sz="2600" dirty="0" smtClean="0"/>
              <a:t>Interneta nozīme mūsdienās</a:t>
            </a:r>
          </a:p>
          <a:p>
            <a:pPr fontAlgn="auto">
              <a:spcAft>
                <a:spcPts val="0"/>
              </a:spcAft>
              <a:buFont typeface="Arial" pitchFamily="34" charset="0"/>
              <a:buChar char="•"/>
              <a:defRPr/>
            </a:pPr>
            <a:r>
              <a:rPr lang="lv-LV" sz="2600" dirty="0" smtClean="0"/>
              <a:t>Izmantošana atbilstoši vecumam</a:t>
            </a:r>
          </a:p>
          <a:p>
            <a:pPr fontAlgn="auto">
              <a:spcAft>
                <a:spcPts val="0"/>
              </a:spcAft>
              <a:buFont typeface="Arial" pitchFamily="34" charset="0"/>
              <a:buChar char="•"/>
              <a:defRPr/>
            </a:pPr>
            <a:r>
              <a:rPr lang="lv-LV" sz="2600" dirty="0" smtClean="0"/>
              <a:t>Riski un apdraudējumi internetā</a:t>
            </a:r>
          </a:p>
          <a:p>
            <a:pPr fontAlgn="auto">
              <a:spcAft>
                <a:spcPts val="0"/>
              </a:spcAft>
              <a:buFont typeface="Arial" pitchFamily="34" charset="0"/>
              <a:buChar char="•"/>
              <a:defRPr/>
            </a:pPr>
            <a:r>
              <a:rPr lang="lv-LV" sz="2600" dirty="0" smtClean="0"/>
              <a:t>Interneta satura filtrēšana</a:t>
            </a:r>
          </a:p>
          <a:p>
            <a:pPr fontAlgn="auto">
              <a:spcAft>
                <a:spcPts val="0"/>
              </a:spcAft>
              <a:buFont typeface="Arial" pitchFamily="34" charset="0"/>
              <a:buChar char="•"/>
              <a:defRPr/>
            </a:pPr>
            <a:r>
              <a:rPr lang="lv-LV" sz="2600" dirty="0" smtClean="0"/>
              <a:t>Lietotāju neuzmanība</a:t>
            </a:r>
          </a:p>
          <a:p>
            <a:pPr fontAlgn="auto">
              <a:spcAft>
                <a:spcPts val="0"/>
              </a:spcAft>
              <a:buFont typeface="Arial" pitchFamily="34" charset="0"/>
              <a:buChar char="•"/>
              <a:defRPr/>
            </a:pPr>
            <a:r>
              <a:rPr lang="lv-LV" sz="2600" dirty="0" smtClean="0"/>
              <a:t>Ko bērni publicē internetā?</a:t>
            </a:r>
          </a:p>
          <a:p>
            <a:pPr fontAlgn="auto">
              <a:spcAft>
                <a:spcPts val="0"/>
              </a:spcAft>
              <a:buFont typeface="Arial" pitchFamily="34" charset="0"/>
              <a:buChar char="•"/>
              <a:defRPr/>
            </a:pPr>
            <a:r>
              <a:rPr lang="lv-LV" sz="2600" i="1" dirty="0" smtClean="0"/>
              <a:t>Sextings</a:t>
            </a:r>
          </a:p>
          <a:p>
            <a:pPr fontAlgn="auto">
              <a:spcAft>
                <a:spcPts val="0"/>
              </a:spcAft>
              <a:buFont typeface="Arial" pitchFamily="34" charset="0"/>
              <a:buChar char="•"/>
              <a:defRPr/>
            </a:pPr>
            <a:r>
              <a:rPr lang="lv-LV" sz="2600" dirty="0" smtClean="0"/>
              <a:t>Ko vecāk publicē internetā?</a:t>
            </a:r>
          </a:p>
          <a:p>
            <a:pPr fontAlgn="auto">
              <a:spcAft>
                <a:spcPts val="0"/>
              </a:spcAft>
              <a:buFont typeface="Arial" pitchFamily="34" charset="0"/>
              <a:buChar char="•"/>
              <a:defRPr/>
            </a:pPr>
            <a:r>
              <a:rPr lang="lv-LV" sz="2600" dirty="0" smtClean="0"/>
              <a:t>Drošs sociālā tīkla profils</a:t>
            </a:r>
          </a:p>
          <a:p>
            <a:pPr fontAlgn="auto">
              <a:spcAft>
                <a:spcPts val="0"/>
              </a:spcAft>
              <a:buFont typeface="Arial" pitchFamily="34" charset="0"/>
              <a:buChar char="•"/>
              <a:defRPr/>
            </a:pPr>
            <a:r>
              <a:rPr lang="lv-LV" sz="2600" dirty="0" smtClean="0"/>
              <a:t>Anonimitāte internetā</a:t>
            </a:r>
          </a:p>
          <a:p>
            <a:pPr fontAlgn="auto">
              <a:spcAft>
                <a:spcPts val="0"/>
              </a:spcAft>
              <a:buFont typeface="Arial" pitchFamily="34" charset="0"/>
              <a:buChar char="•"/>
              <a:defRPr/>
            </a:pPr>
            <a:r>
              <a:rPr lang="lv-LV" sz="2600" dirty="0" smtClean="0"/>
              <a:t>Digitālās pēdas</a:t>
            </a:r>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sz="2600" dirty="0" smtClean="0"/>
          </a:p>
          <a:p>
            <a:pPr fontAlgn="auto">
              <a:spcAft>
                <a:spcPts val="0"/>
              </a:spcAft>
              <a:buFont typeface="Arial" pitchFamily="34" charset="0"/>
              <a:buChar char="•"/>
              <a:defRPr/>
            </a:pPr>
            <a:endParaRPr lang="lv-LV" dirty="0" smtClean="0"/>
          </a:p>
        </p:txBody>
      </p:sp>
      <p:pic>
        <p:nvPicPr>
          <p:cNvPr id="16387" name="Picture 3" descr="drossinternets_Logo_Vert.png"/>
          <p:cNvPicPr>
            <a:picLocks noChangeAspect="1"/>
          </p:cNvPicPr>
          <p:nvPr/>
        </p:nvPicPr>
        <p:blipFill>
          <a:blip r:embed="rId2"/>
          <a:srcRect/>
          <a:stretch>
            <a:fillRect/>
          </a:stretch>
        </p:blipFill>
        <p:spPr bwMode="auto">
          <a:xfrm>
            <a:off x="8070850" y="5661025"/>
            <a:ext cx="920750"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792162"/>
          </a:xfrm>
        </p:spPr>
        <p:txBody>
          <a:bodyPr rtlCol="0">
            <a:normAutofit/>
          </a:bodyPr>
          <a:lstStyle/>
          <a:p>
            <a:pPr fontAlgn="auto">
              <a:spcAft>
                <a:spcPts val="0"/>
              </a:spcAft>
              <a:defRPr/>
            </a:pPr>
            <a:r>
              <a:rPr lang="lv-LV" sz="2800" b="1" dirty="0" smtClean="0">
                <a:solidFill>
                  <a:schemeClr val="accent1">
                    <a:lumMod val="75000"/>
                  </a:schemeClr>
                </a:solidFill>
                <a:latin typeface="Futura Md TL" pitchFamily="34" charset="0"/>
              </a:rPr>
              <a:t>INTERNETA NOZĪME MŪSDIENĀS</a:t>
            </a:r>
            <a:endParaRPr lang="lv-LV" sz="2800" b="1" dirty="0">
              <a:solidFill>
                <a:schemeClr val="accent1">
                  <a:lumMod val="75000"/>
                </a:schemeClr>
              </a:solidFill>
              <a:latin typeface="Futura Md TL" pitchFamily="34" charset="0"/>
            </a:endParaRPr>
          </a:p>
        </p:txBody>
      </p:sp>
      <p:sp>
        <p:nvSpPr>
          <p:cNvPr id="3" name="Content Placeholder 2"/>
          <p:cNvSpPr>
            <a:spLocks noGrp="1"/>
          </p:cNvSpPr>
          <p:nvPr>
            <p:ph idx="1"/>
          </p:nvPr>
        </p:nvSpPr>
        <p:spPr>
          <a:xfrm>
            <a:off x="395288" y="981075"/>
            <a:ext cx="8229600" cy="1397000"/>
          </a:xfrm>
        </p:spPr>
        <p:txBody>
          <a:bodyPr rtlCol="0">
            <a:normAutofit fontScale="62500" lnSpcReduction="20000"/>
          </a:bodyPr>
          <a:lstStyle/>
          <a:p>
            <a:pPr fontAlgn="auto">
              <a:spcBef>
                <a:spcPts val="1200"/>
              </a:spcBef>
              <a:spcAft>
                <a:spcPts val="0"/>
              </a:spcAft>
              <a:buFont typeface="Arial" pitchFamily="34" charset="0"/>
              <a:buNone/>
              <a:defRPr/>
            </a:pPr>
            <a:r>
              <a:rPr lang="lv-LV" sz="2400" b="1" dirty="0" smtClean="0"/>
              <a:t>58% </a:t>
            </a:r>
            <a:r>
              <a:rPr lang="lv-LV" sz="2400" dirty="0" smtClean="0"/>
              <a:t>- Latvijas iedzīvotāju interneta izmantošana ir ikdiena</a:t>
            </a:r>
          </a:p>
          <a:p>
            <a:pPr fontAlgn="auto">
              <a:spcBef>
                <a:spcPts val="1200"/>
              </a:spcBef>
              <a:spcAft>
                <a:spcPts val="0"/>
              </a:spcAft>
              <a:buFont typeface="Arial" pitchFamily="34" charset="0"/>
              <a:buNone/>
              <a:defRPr/>
            </a:pPr>
            <a:r>
              <a:rPr lang="lv-LV" sz="2400" b="1" dirty="0" smtClean="0"/>
              <a:t>27% </a:t>
            </a:r>
            <a:r>
              <a:rPr lang="lv-LV" sz="2400" dirty="0" smtClean="0"/>
              <a:t>- lieto viedtālruņus</a:t>
            </a:r>
          </a:p>
          <a:p>
            <a:pPr fontAlgn="auto">
              <a:spcBef>
                <a:spcPts val="1200"/>
              </a:spcBef>
              <a:spcAft>
                <a:spcPts val="0"/>
              </a:spcAft>
              <a:buFont typeface="Arial" pitchFamily="34" charset="0"/>
              <a:buNone/>
              <a:defRPr/>
            </a:pPr>
            <a:r>
              <a:rPr lang="lv-LV" sz="2400" b="1" dirty="0" smtClean="0"/>
              <a:t>9% </a:t>
            </a:r>
            <a:r>
              <a:rPr lang="lv-LV" sz="2400" dirty="0" smtClean="0"/>
              <a:t>- lieto planšetdatoru</a:t>
            </a:r>
          </a:p>
          <a:p>
            <a:pPr fontAlgn="auto">
              <a:spcBef>
                <a:spcPts val="1800"/>
              </a:spcBef>
              <a:spcAft>
                <a:spcPts val="0"/>
              </a:spcAft>
              <a:buFont typeface="Arial" pitchFamily="34" charset="0"/>
              <a:buNone/>
              <a:defRPr/>
            </a:pPr>
            <a:r>
              <a:rPr lang="lv-LV" sz="2400" b="1" dirty="0" smtClean="0"/>
              <a:t>Interneta vietņu TOP:</a:t>
            </a:r>
          </a:p>
          <a:p>
            <a:pPr fontAlgn="auto">
              <a:spcAft>
                <a:spcPts val="0"/>
              </a:spcAft>
              <a:buFont typeface="Arial" pitchFamily="34" charset="0"/>
              <a:buNone/>
              <a:defRPr/>
            </a:pPr>
            <a:endParaRPr lang="lv-LV" sz="2800" b="1" dirty="0"/>
          </a:p>
        </p:txBody>
      </p:sp>
      <p:sp>
        <p:nvSpPr>
          <p:cNvPr id="17411" name="TextBox 3"/>
          <p:cNvSpPr txBox="1">
            <a:spLocks noChangeArrowheads="1"/>
          </p:cNvSpPr>
          <p:nvPr/>
        </p:nvSpPr>
        <p:spPr bwMode="auto">
          <a:xfrm>
            <a:off x="468313" y="5516563"/>
            <a:ext cx="8064500" cy="831850"/>
          </a:xfrm>
          <a:prstGeom prst="rect">
            <a:avLst/>
          </a:prstGeom>
          <a:noFill/>
          <a:ln w="28575">
            <a:solidFill>
              <a:srgbClr val="FF0066"/>
            </a:solidFill>
            <a:miter lim="800000"/>
            <a:headEnd/>
            <a:tailEnd/>
          </a:ln>
        </p:spPr>
        <p:txBody>
          <a:bodyPr>
            <a:spAutoFit/>
          </a:bodyPr>
          <a:lstStyle/>
          <a:p>
            <a:pPr algn="ctr"/>
            <a:r>
              <a:rPr lang="lv-LV" sz="2400" b="1">
                <a:latin typeface="Calibri" pitchFamily="34" charset="0"/>
              </a:rPr>
              <a:t>Internets kļuvis par nozīmīgu ikdienas daļu, un tā nozīme nākotnē tikai palielināsies!</a:t>
            </a:r>
            <a:endParaRPr lang="lv-LV" sz="2400">
              <a:latin typeface="Calibri" pitchFamily="34" charset="0"/>
            </a:endParaRPr>
          </a:p>
        </p:txBody>
      </p:sp>
      <p:sp>
        <p:nvSpPr>
          <p:cNvPr id="5" name="Content Placeholder 2"/>
          <p:cNvSpPr txBox="1">
            <a:spLocks/>
          </p:cNvSpPr>
          <p:nvPr/>
        </p:nvSpPr>
        <p:spPr>
          <a:xfrm>
            <a:off x="179388" y="6453188"/>
            <a:ext cx="6121400" cy="404812"/>
          </a:xfrm>
          <a:prstGeom prst="rect">
            <a:avLst/>
          </a:prstGeom>
        </p:spPr>
        <p:txBody>
          <a:bodyPr>
            <a:normAutofit fontScale="85000" lnSpcReduction="20000"/>
          </a:bodyPr>
          <a:lstStyle/>
          <a:p>
            <a:pPr marL="342900" indent="-342900" fontAlgn="auto">
              <a:spcBef>
                <a:spcPct val="20000"/>
              </a:spcBef>
              <a:spcAft>
                <a:spcPts val="0"/>
              </a:spcAft>
              <a:defRPr/>
            </a:pPr>
            <a:r>
              <a:rPr lang="lv-LV" sz="1200" dirty="0">
                <a:latin typeface="+mn-lt"/>
              </a:rPr>
              <a:t>* Iedzīvotāju vecumā no 15 – 74 gadiem aptauja, TNS Latvia, 2013 </a:t>
            </a:r>
            <a:r>
              <a:rPr lang="lv-LV" sz="2800" dirty="0">
                <a:latin typeface="+mn-lt"/>
              </a:rPr>
              <a:t>	</a:t>
            </a:r>
            <a:endParaRPr lang="lv-LV" sz="2800" b="1" dirty="0">
              <a:latin typeface="+mn-lt"/>
            </a:endParaRPr>
          </a:p>
        </p:txBody>
      </p:sp>
      <p:graphicFrame>
        <p:nvGraphicFramePr>
          <p:cNvPr id="7" name="Table 6"/>
          <p:cNvGraphicFramePr>
            <a:graphicFrameLocks noGrp="1"/>
          </p:cNvGraphicFramePr>
          <p:nvPr/>
        </p:nvGraphicFramePr>
        <p:xfrm>
          <a:off x="468313" y="2349500"/>
          <a:ext cx="8064896" cy="3024333"/>
        </p:xfrm>
        <a:graphic>
          <a:graphicData uri="http://schemas.openxmlformats.org/drawingml/2006/table">
            <a:tbl>
              <a:tblPr firstRow="1" bandRow="1">
                <a:tableStyleId>{8A107856-5554-42FB-B03E-39F5DBC370BA}</a:tableStyleId>
              </a:tblPr>
              <a:tblGrid>
                <a:gridCol w="4032448"/>
                <a:gridCol w="4032448"/>
              </a:tblGrid>
              <a:tr h="336037">
                <a:tc>
                  <a:txBody>
                    <a:bodyPr/>
                    <a:lstStyle/>
                    <a:p>
                      <a:r>
                        <a:rPr lang="lv-LV" sz="1200" dirty="0" smtClean="0"/>
                        <a:t>Vietnes nosaukums</a:t>
                      </a:r>
                      <a:endParaRPr lang="lv-LV" sz="1200" dirty="0">
                        <a:solidFill>
                          <a:schemeClr val="tx1"/>
                        </a:solidFill>
                      </a:endParaRPr>
                    </a:p>
                  </a:txBody>
                  <a:tcPr>
                    <a:noFill/>
                  </a:tcPr>
                </a:tc>
                <a:tc>
                  <a:txBody>
                    <a:bodyPr/>
                    <a:lstStyle/>
                    <a:p>
                      <a:r>
                        <a:rPr lang="lv-LV" sz="1200" dirty="0" smtClean="0"/>
                        <a:t>Vidējā dienas auditorija</a:t>
                      </a:r>
                      <a:endParaRPr lang="lv-LV" sz="1200" dirty="0">
                        <a:solidFill>
                          <a:schemeClr val="tx1"/>
                        </a:solidFill>
                      </a:endParaRPr>
                    </a:p>
                  </a:txBody>
                  <a:tcPr>
                    <a:noFill/>
                  </a:tcPr>
                </a:tc>
              </a:tr>
              <a:tr h="336037">
                <a:tc>
                  <a:txBody>
                    <a:bodyPr/>
                    <a:lstStyle/>
                    <a:p>
                      <a:r>
                        <a:rPr lang="lv-LV" sz="1200" dirty="0" smtClean="0"/>
                        <a:t>Google.com</a:t>
                      </a:r>
                      <a:endParaRPr lang="lv-LV" sz="1200" dirty="0"/>
                    </a:p>
                  </a:txBody>
                  <a:tcPr>
                    <a:noFill/>
                  </a:tcPr>
                </a:tc>
                <a:tc>
                  <a:txBody>
                    <a:bodyPr/>
                    <a:lstStyle/>
                    <a:p>
                      <a:r>
                        <a:rPr lang="lv-LV" sz="1200" dirty="0" smtClean="0"/>
                        <a:t>749 000</a:t>
                      </a:r>
                      <a:endParaRPr lang="lv-LV" sz="1200" dirty="0"/>
                    </a:p>
                  </a:txBody>
                  <a:tcPr>
                    <a:noFill/>
                  </a:tcPr>
                </a:tc>
              </a:tr>
              <a:tr h="336037">
                <a:tc>
                  <a:txBody>
                    <a:bodyPr/>
                    <a:lstStyle/>
                    <a:p>
                      <a:r>
                        <a:rPr lang="lv-LV" sz="1200" dirty="0" smtClean="0"/>
                        <a:t>Inbox (latviešu un krievu)</a:t>
                      </a:r>
                      <a:endParaRPr lang="lv-LV" sz="1200" dirty="0"/>
                    </a:p>
                  </a:txBody>
                  <a:tcPr>
                    <a:noFill/>
                  </a:tcPr>
                </a:tc>
                <a:tc>
                  <a:txBody>
                    <a:bodyPr/>
                    <a:lstStyle/>
                    <a:p>
                      <a:r>
                        <a:rPr lang="lv-LV" sz="1200" dirty="0" smtClean="0"/>
                        <a:t>490 000</a:t>
                      </a:r>
                      <a:endParaRPr lang="lv-LV" sz="1200" dirty="0"/>
                    </a:p>
                  </a:txBody>
                  <a:tcPr>
                    <a:noFill/>
                  </a:tcPr>
                </a:tc>
              </a:tr>
              <a:tr h="336037">
                <a:tc>
                  <a:txBody>
                    <a:bodyPr/>
                    <a:lstStyle/>
                    <a:p>
                      <a:r>
                        <a:rPr lang="lv-LV" sz="1200" dirty="0" smtClean="0"/>
                        <a:t>Draugiem.lv</a:t>
                      </a:r>
                      <a:endParaRPr lang="lv-LV" sz="1200" dirty="0"/>
                    </a:p>
                  </a:txBody>
                  <a:tcPr>
                    <a:noFill/>
                  </a:tcPr>
                </a:tc>
                <a:tc>
                  <a:txBody>
                    <a:bodyPr/>
                    <a:lstStyle/>
                    <a:p>
                      <a:r>
                        <a:rPr lang="lv-LV" sz="1200" dirty="0" smtClean="0"/>
                        <a:t>450 000</a:t>
                      </a:r>
                      <a:endParaRPr lang="lv-LV" sz="1200" dirty="0"/>
                    </a:p>
                  </a:txBody>
                  <a:tcPr>
                    <a:noFill/>
                  </a:tcPr>
                </a:tc>
              </a:tr>
              <a:tr h="336037">
                <a:tc>
                  <a:txBody>
                    <a:bodyPr/>
                    <a:lstStyle/>
                    <a:p>
                      <a:r>
                        <a:rPr lang="lv-LV" sz="1200" dirty="0" smtClean="0"/>
                        <a:t>Youtube.com</a:t>
                      </a:r>
                      <a:endParaRPr lang="lv-LV" sz="1200" dirty="0"/>
                    </a:p>
                  </a:txBody>
                  <a:tcPr>
                    <a:noFill/>
                  </a:tcPr>
                </a:tc>
                <a:tc>
                  <a:txBody>
                    <a:bodyPr/>
                    <a:lstStyle/>
                    <a:p>
                      <a:r>
                        <a:rPr lang="lv-LV" sz="1200" dirty="0" smtClean="0"/>
                        <a:t>416 000</a:t>
                      </a:r>
                      <a:endParaRPr lang="lv-LV" sz="1200" dirty="0"/>
                    </a:p>
                  </a:txBody>
                  <a:tcPr>
                    <a:noFill/>
                  </a:tcPr>
                </a:tc>
              </a:tr>
              <a:tr h="336037">
                <a:tc>
                  <a:txBody>
                    <a:bodyPr/>
                    <a:lstStyle/>
                    <a:p>
                      <a:r>
                        <a:rPr lang="lv-LV" sz="1200" dirty="0" smtClean="0"/>
                        <a:t>DELFI (latviešu un krievu)</a:t>
                      </a:r>
                      <a:endParaRPr lang="lv-LV" sz="1200" dirty="0"/>
                    </a:p>
                  </a:txBody>
                  <a:tcPr>
                    <a:noFill/>
                  </a:tcPr>
                </a:tc>
                <a:tc>
                  <a:txBody>
                    <a:bodyPr/>
                    <a:lstStyle/>
                    <a:p>
                      <a:r>
                        <a:rPr lang="lv-LV" sz="1200" dirty="0" smtClean="0"/>
                        <a:t>369 000</a:t>
                      </a:r>
                      <a:endParaRPr lang="lv-LV" sz="1200" dirty="0"/>
                    </a:p>
                  </a:txBody>
                  <a:tcPr>
                    <a:noFill/>
                  </a:tcPr>
                </a:tc>
              </a:tr>
              <a:tr h="336037">
                <a:tc>
                  <a:txBody>
                    <a:bodyPr/>
                    <a:lstStyle/>
                    <a:p>
                      <a:r>
                        <a:rPr lang="lv-LV" sz="1200" dirty="0" smtClean="0"/>
                        <a:t>TVNET</a:t>
                      </a:r>
                      <a:endParaRPr lang="lv-LV" sz="1200" dirty="0"/>
                    </a:p>
                  </a:txBody>
                  <a:tcPr>
                    <a:noFill/>
                  </a:tcPr>
                </a:tc>
                <a:tc>
                  <a:txBody>
                    <a:bodyPr/>
                    <a:lstStyle/>
                    <a:p>
                      <a:r>
                        <a:rPr lang="lv-LV" sz="1200" dirty="0" smtClean="0"/>
                        <a:t>292 000</a:t>
                      </a:r>
                      <a:endParaRPr lang="lv-LV" sz="1200" dirty="0"/>
                    </a:p>
                  </a:txBody>
                  <a:tcPr>
                    <a:noFill/>
                  </a:tcPr>
                </a:tc>
              </a:tr>
              <a:tr h="336037">
                <a:tc>
                  <a:txBody>
                    <a:bodyPr/>
                    <a:lstStyle/>
                    <a:p>
                      <a:r>
                        <a:rPr lang="lv-LV" sz="1200" dirty="0" smtClean="0"/>
                        <a:t>SS.lv</a:t>
                      </a:r>
                      <a:endParaRPr lang="lv-LV" sz="1200" dirty="0"/>
                    </a:p>
                  </a:txBody>
                  <a:tcPr>
                    <a:noFill/>
                  </a:tcPr>
                </a:tc>
                <a:tc>
                  <a:txBody>
                    <a:bodyPr/>
                    <a:lstStyle/>
                    <a:p>
                      <a:r>
                        <a:rPr lang="lv-LV" sz="1200" dirty="0" smtClean="0"/>
                        <a:t>265 000</a:t>
                      </a:r>
                      <a:endParaRPr lang="lv-LV" sz="1200" dirty="0"/>
                    </a:p>
                  </a:txBody>
                  <a:tcPr>
                    <a:noFill/>
                  </a:tcPr>
                </a:tc>
              </a:tr>
              <a:tr h="336037">
                <a:tc>
                  <a:txBody>
                    <a:bodyPr/>
                    <a:lstStyle/>
                    <a:p>
                      <a:r>
                        <a:rPr lang="lv-LV" sz="1200" dirty="0" smtClean="0"/>
                        <a:t>Facebook.com</a:t>
                      </a:r>
                      <a:endParaRPr lang="lv-LV" sz="1200" dirty="0"/>
                    </a:p>
                  </a:txBody>
                  <a:tcPr>
                    <a:noFill/>
                  </a:tcPr>
                </a:tc>
                <a:tc>
                  <a:txBody>
                    <a:bodyPr/>
                    <a:lstStyle/>
                    <a:p>
                      <a:r>
                        <a:rPr lang="lv-LV" sz="1200" dirty="0" smtClean="0"/>
                        <a:t>260 000</a:t>
                      </a:r>
                      <a:endParaRPr lang="lv-LV" sz="1200" dirty="0"/>
                    </a:p>
                  </a:txBody>
                  <a:tcP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p:cNvPicPr>
            <a:picLocks noChangeAspect="1" noChangeArrowheads="1"/>
          </p:cNvPicPr>
          <p:nvPr/>
        </p:nvPicPr>
        <p:blipFill>
          <a:blip r:embed="rId2"/>
          <a:srcRect/>
          <a:stretch>
            <a:fillRect/>
          </a:stretch>
        </p:blipFill>
        <p:spPr bwMode="auto">
          <a:xfrm>
            <a:off x="4211638" y="3068638"/>
            <a:ext cx="2705100" cy="1685925"/>
          </a:xfrm>
          <a:prstGeom prst="rect">
            <a:avLst/>
          </a:prstGeom>
          <a:noFill/>
          <a:ln w="9525">
            <a:noFill/>
            <a:miter lim="800000"/>
            <a:headEnd/>
            <a:tailEnd/>
          </a:ln>
        </p:spPr>
      </p:pic>
      <p:sp>
        <p:nvSpPr>
          <p:cNvPr id="2" name="Title 1"/>
          <p:cNvSpPr>
            <a:spLocks noGrp="1"/>
          </p:cNvSpPr>
          <p:nvPr>
            <p:ph type="title"/>
          </p:nvPr>
        </p:nvSpPr>
        <p:spPr/>
        <p:txBody>
          <a:bodyPr rtlCol="0">
            <a:noAutofit/>
          </a:bodyPr>
          <a:lstStyle/>
          <a:p>
            <a:pPr fontAlgn="auto">
              <a:spcAft>
                <a:spcPts val="0"/>
              </a:spcAft>
              <a:defRPr/>
            </a:pPr>
            <a:r>
              <a:rPr lang="lv-LV" sz="2800" b="1" dirty="0" smtClean="0">
                <a:solidFill>
                  <a:schemeClr val="accent1">
                    <a:lumMod val="75000"/>
                  </a:schemeClr>
                </a:solidFill>
                <a:latin typeface="Futura Md TL" pitchFamily="34" charset="0"/>
              </a:rPr>
              <a:t>INTERNETA IZMANTOŠANA ATBILSTOŠI VECUMAM</a:t>
            </a:r>
            <a:endParaRPr lang="lv-LV" sz="2800" b="1" dirty="0">
              <a:solidFill>
                <a:schemeClr val="accent1">
                  <a:lumMod val="75000"/>
                </a:schemeClr>
              </a:solidFill>
              <a:latin typeface="Futura Md TL" pitchFamily="34" charset="0"/>
            </a:endParaRPr>
          </a:p>
        </p:txBody>
      </p:sp>
      <p:pic>
        <p:nvPicPr>
          <p:cNvPr id="18435" name="Picture 3"/>
          <p:cNvPicPr>
            <a:picLocks noChangeAspect="1" noChangeArrowheads="1"/>
          </p:cNvPicPr>
          <p:nvPr/>
        </p:nvPicPr>
        <p:blipFill>
          <a:blip r:embed="rId3"/>
          <a:srcRect/>
          <a:stretch>
            <a:fillRect/>
          </a:stretch>
        </p:blipFill>
        <p:spPr bwMode="auto">
          <a:xfrm>
            <a:off x="6443663" y="1341438"/>
            <a:ext cx="2260600" cy="1503362"/>
          </a:xfrm>
          <a:prstGeom prst="rect">
            <a:avLst/>
          </a:prstGeom>
          <a:noFill/>
          <a:ln w="9525">
            <a:noFill/>
            <a:miter lim="800000"/>
            <a:headEnd/>
            <a:tailEnd/>
          </a:ln>
        </p:spPr>
      </p:pic>
      <p:pic>
        <p:nvPicPr>
          <p:cNvPr id="18436" name="Picture 10"/>
          <p:cNvPicPr>
            <a:picLocks noChangeAspect="1" noChangeArrowheads="1"/>
          </p:cNvPicPr>
          <p:nvPr/>
        </p:nvPicPr>
        <p:blipFill>
          <a:blip r:embed="rId4"/>
          <a:srcRect/>
          <a:stretch>
            <a:fillRect/>
          </a:stretch>
        </p:blipFill>
        <p:spPr bwMode="auto">
          <a:xfrm>
            <a:off x="7164388" y="3068638"/>
            <a:ext cx="1728787" cy="1728787"/>
          </a:xfrm>
          <a:prstGeom prst="rect">
            <a:avLst/>
          </a:prstGeom>
          <a:noFill/>
          <a:ln w="9525">
            <a:noFill/>
            <a:miter lim="800000"/>
            <a:headEnd/>
            <a:tailEnd/>
          </a:ln>
        </p:spPr>
      </p:pic>
      <p:pic>
        <p:nvPicPr>
          <p:cNvPr id="18437" name="Picture 12"/>
          <p:cNvPicPr>
            <a:picLocks noChangeAspect="1" noChangeArrowheads="1"/>
          </p:cNvPicPr>
          <p:nvPr/>
        </p:nvPicPr>
        <p:blipFill>
          <a:blip r:embed="rId5"/>
          <a:srcRect/>
          <a:stretch>
            <a:fillRect/>
          </a:stretch>
        </p:blipFill>
        <p:spPr bwMode="auto">
          <a:xfrm>
            <a:off x="1187450" y="5013325"/>
            <a:ext cx="2628900" cy="1743075"/>
          </a:xfrm>
          <a:prstGeom prst="rect">
            <a:avLst/>
          </a:prstGeom>
          <a:noFill/>
          <a:ln w="9525">
            <a:noFill/>
            <a:miter lim="800000"/>
            <a:headEnd/>
            <a:tailEnd/>
          </a:ln>
        </p:spPr>
      </p:pic>
      <p:pic>
        <p:nvPicPr>
          <p:cNvPr id="18438" name="Picture 13"/>
          <p:cNvPicPr>
            <a:picLocks noChangeAspect="1" noChangeArrowheads="1"/>
          </p:cNvPicPr>
          <p:nvPr/>
        </p:nvPicPr>
        <p:blipFill>
          <a:blip r:embed="rId6"/>
          <a:srcRect/>
          <a:stretch>
            <a:fillRect/>
          </a:stretch>
        </p:blipFill>
        <p:spPr bwMode="auto">
          <a:xfrm>
            <a:off x="3708400" y="1700213"/>
            <a:ext cx="2144713" cy="1344612"/>
          </a:xfrm>
          <a:prstGeom prst="rect">
            <a:avLst/>
          </a:prstGeom>
          <a:noFill/>
          <a:ln w="9525">
            <a:noFill/>
            <a:miter lim="800000"/>
            <a:headEnd/>
            <a:tailEnd/>
          </a:ln>
        </p:spPr>
      </p:pic>
      <p:pic>
        <p:nvPicPr>
          <p:cNvPr id="18439" name="Picture 14"/>
          <p:cNvPicPr>
            <a:picLocks noChangeAspect="1" noChangeArrowheads="1"/>
          </p:cNvPicPr>
          <p:nvPr/>
        </p:nvPicPr>
        <p:blipFill>
          <a:blip r:embed="rId7"/>
          <a:srcRect/>
          <a:stretch>
            <a:fillRect/>
          </a:stretch>
        </p:blipFill>
        <p:spPr bwMode="auto">
          <a:xfrm>
            <a:off x="6732588" y="4941888"/>
            <a:ext cx="2251075" cy="1511300"/>
          </a:xfrm>
          <a:prstGeom prst="rect">
            <a:avLst/>
          </a:prstGeom>
          <a:noFill/>
          <a:ln w="9525">
            <a:noFill/>
            <a:miter lim="800000"/>
            <a:headEnd/>
            <a:tailEnd/>
          </a:ln>
        </p:spPr>
      </p:pic>
      <p:pic>
        <p:nvPicPr>
          <p:cNvPr id="18440" name="Picture 2" descr="http://www.beijing-kids.com/files/u102755/toddler_with_ipad_by_wayan_vota__500_.jpg"/>
          <p:cNvPicPr>
            <a:picLocks noChangeAspect="1" noChangeArrowheads="1"/>
          </p:cNvPicPr>
          <p:nvPr/>
        </p:nvPicPr>
        <p:blipFill>
          <a:blip r:embed="rId8"/>
          <a:srcRect/>
          <a:stretch>
            <a:fillRect/>
          </a:stretch>
        </p:blipFill>
        <p:spPr bwMode="auto">
          <a:xfrm>
            <a:off x="971550" y="1125538"/>
            <a:ext cx="2503488" cy="1871662"/>
          </a:xfrm>
          <a:prstGeom prst="rect">
            <a:avLst/>
          </a:prstGeom>
          <a:noFill/>
          <a:ln w="9525">
            <a:noFill/>
            <a:miter lim="800000"/>
            <a:headEnd/>
            <a:tailEnd/>
          </a:ln>
        </p:spPr>
      </p:pic>
      <p:pic>
        <p:nvPicPr>
          <p:cNvPr id="18441" name="Picture 4" descr="http://1.bp.blogspot.com/-83t9xQo873Y/UBlpkpuizpI/AAAAAAAAAE4/IDu_jjE1USQ/s1600/ipad_kid.jpg"/>
          <p:cNvPicPr>
            <a:picLocks noChangeAspect="1" noChangeArrowheads="1"/>
          </p:cNvPicPr>
          <p:nvPr/>
        </p:nvPicPr>
        <p:blipFill>
          <a:blip r:embed="rId9"/>
          <a:srcRect/>
          <a:stretch>
            <a:fillRect/>
          </a:stretch>
        </p:blipFill>
        <p:spPr bwMode="auto">
          <a:xfrm>
            <a:off x="3924300" y="4797425"/>
            <a:ext cx="2811463" cy="1871663"/>
          </a:xfrm>
          <a:prstGeom prst="rect">
            <a:avLst/>
          </a:prstGeom>
          <a:noFill/>
          <a:ln w="9525">
            <a:noFill/>
            <a:miter lim="800000"/>
            <a:headEnd/>
            <a:tailEnd/>
          </a:ln>
        </p:spPr>
      </p:pic>
      <p:pic>
        <p:nvPicPr>
          <p:cNvPr id="18442" name="Picture 6" descr="http://r.phonedog.com/shared/images/2012/12/175339-Children-using-smartphone.jpg"/>
          <p:cNvPicPr>
            <a:picLocks noChangeAspect="1" noChangeArrowheads="1"/>
          </p:cNvPicPr>
          <p:nvPr/>
        </p:nvPicPr>
        <p:blipFill>
          <a:blip r:embed="rId10"/>
          <a:srcRect/>
          <a:stretch>
            <a:fillRect/>
          </a:stretch>
        </p:blipFill>
        <p:spPr bwMode="auto">
          <a:xfrm>
            <a:off x="0" y="2997200"/>
            <a:ext cx="3302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LĪDZ 7 GADU VECUMAM</a:t>
            </a:r>
          </a:p>
        </p:txBody>
      </p:sp>
      <p:sp>
        <p:nvSpPr>
          <p:cNvPr id="19458" name="Content Placeholder 2"/>
          <p:cNvSpPr>
            <a:spLocks noGrp="1"/>
          </p:cNvSpPr>
          <p:nvPr>
            <p:ph idx="1"/>
          </p:nvPr>
        </p:nvSpPr>
        <p:spPr/>
        <p:txBody>
          <a:bodyPr/>
          <a:lstStyle/>
          <a:p>
            <a:r>
              <a:rPr lang="lv-LV" sz="2400" smtClean="0"/>
              <a:t>Bērni līdz 7 gadu vecumam pilnībā neizprot internetā pieejamo saturu un nevar atšķirt, piemēram, reklāmas no faktiskā satura. </a:t>
            </a:r>
          </a:p>
          <a:p>
            <a:endParaRPr lang="lv-LV" sz="2400" smtClean="0"/>
          </a:p>
          <a:p>
            <a:r>
              <a:rPr lang="lv-LV" sz="2400" smtClean="0"/>
              <a:t>Šādā vecumā bērniem nepieciešama vecāku palīdzība, lai atrastu piemērotus materiālus. </a:t>
            </a:r>
          </a:p>
          <a:p>
            <a:endParaRPr lang="lv-LV" sz="2400" smtClean="0"/>
          </a:p>
          <a:p>
            <a:r>
              <a:rPr lang="lv-LV" sz="2400" smtClean="0"/>
              <a:t>Bērni bieži vien nesaprot atšķirību starp interneta lietošanu un spēļu spēlēšanu vai zīmēšanu savā datorā. </a:t>
            </a:r>
          </a:p>
          <a:p>
            <a:endParaRPr lang="lv-LV" smtClean="0"/>
          </a:p>
        </p:txBody>
      </p:sp>
      <p:pic>
        <p:nvPicPr>
          <p:cNvPr id="19459" name="Picture 4" descr="drossinternets_Logo_Vert.png"/>
          <p:cNvPicPr>
            <a:picLocks noChangeAspect="1"/>
          </p:cNvPicPr>
          <p:nvPr/>
        </p:nvPicPr>
        <p:blipFill>
          <a:blip r:embed="rId2"/>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7 – 9 GADU VECUMĀ</a:t>
            </a:r>
          </a:p>
        </p:txBody>
      </p:sp>
      <p:sp>
        <p:nvSpPr>
          <p:cNvPr id="20482" name="Content Placeholder 2"/>
          <p:cNvSpPr>
            <a:spLocks noGrp="1"/>
          </p:cNvSpPr>
          <p:nvPr>
            <p:ph idx="1"/>
          </p:nvPr>
        </p:nvSpPr>
        <p:spPr/>
        <p:txBody>
          <a:bodyPr/>
          <a:lstStyle/>
          <a:p>
            <a:r>
              <a:rPr lang="lv-LV" sz="2400" smtClean="0"/>
              <a:t>Uzsākot skolas gaitas, parādās interese reģistrēties sociālajos tīklos</a:t>
            </a:r>
          </a:p>
          <a:p>
            <a:r>
              <a:rPr lang="lv-LV" sz="2400" smtClean="0"/>
              <a:t>Sacensības – kuram vairāk draugu/ kuram vairāk bilžu/ sociālo spēļu spēlēšana</a:t>
            </a:r>
          </a:p>
          <a:p>
            <a:pPr>
              <a:buFont typeface="Arial" charset="0"/>
              <a:buNone/>
            </a:pPr>
            <a:endParaRPr lang="lv-LV" sz="2400" smtClean="0"/>
          </a:p>
          <a:p>
            <a:r>
              <a:rPr lang="lv-LV" sz="2400" smtClean="0"/>
              <a:t>Šajā vecuma grupā joprojām galvenais akcents tiek likts uz ierobežojumiem, aizsardzību un uzraudzību</a:t>
            </a:r>
          </a:p>
          <a:p>
            <a:r>
              <a:rPr lang="lv-LV" sz="2400" smtClean="0"/>
              <a:t>Ieteicams vecākiem un bērniem vienoties par interneta lietošanas noteikumiem un pārskatīt šos noteikumus, bērnam kļūstot vecākam</a:t>
            </a:r>
          </a:p>
          <a:p>
            <a:endParaRPr lang="lv-LV" smtClean="0"/>
          </a:p>
        </p:txBody>
      </p:sp>
      <p:pic>
        <p:nvPicPr>
          <p:cNvPr id="20483" name="Picture 4" descr="drossinternets_Logo_Vert.png"/>
          <p:cNvPicPr>
            <a:picLocks noChangeAspect="1"/>
          </p:cNvPicPr>
          <p:nvPr/>
        </p:nvPicPr>
        <p:blipFill>
          <a:blip r:embed="rId2"/>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10 -12 GADU VECUMĀ</a:t>
            </a:r>
            <a:endParaRPr lang="lv-LV" sz="3200" b="1" dirty="0">
              <a:solidFill>
                <a:schemeClr val="accent1">
                  <a:lumMod val="75000"/>
                </a:schemeClr>
              </a:solidFill>
              <a:latin typeface="Futura Md TL" pitchFamily="34" charset="0"/>
            </a:endParaRPr>
          </a:p>
        </p:txBody>
      </p:sp>
      <p:sp>
        <p:nvSpPr>
          <p:cNvPr id="21506" name="Content Placeholder 2"/>
          <p:cNvSpPr>
            <a:spLocks noGrp="1"/>
          </p:cNvSpPr>
          <p:nvPr>
            <p:ph idx="1"/>
          </p:nvPr>
        </p:nvSpPr>
        <p:spPr/>
        <p:txBody>
          <a:bodyPr/>
          <a:lstStyle/>
          <a:p>
            <a:r>
              <a:rPr lang="lv-LV" sz="2400" smtClean="0"/>
              <a:t>Datoru sāk izmantot skolā</a:t>
            </a:r>
          </a:p>
          <a:p>
            <a:pPr lvl="1"/>
            <a:r>
              <a:rPr lang="lv-LV" sz="2000" smtClean="0"/>
              <a:t>Mājas darbu pildīšanai – informācijas meklēšanai</a:t>
            </a:r>
          </a:p>
          <a:p>
            <a:pPr lvl="1"/>
            <a:r>
              <a:rPr lang="lv-LV" sz="2000" smtClean="0"/>
              <a:t>No 5. – 7. klasei skolās Informātika/ Datorzinības</a:t>
            </a:r>
          </a:p>
          <a:p>
            <a:pPr lvl="1">
              <a:buFont typeface="Arial" charset="0"/>
              <a:buNone/>
            </a:pPr>
            <a:endParaRPr lang="lv-LV" sz="2000" smtClean="0"/>
          </a:p>
          <a:p>
            <a:r>
              <a:rPr lang="lv-LV" sz="2400" smtClean="0"/>
              <a:t>Bērnam joprojām ir nepieciešama vecāku uzraudzība un kontrole, kā arī pareizas lietošanas noteikumi </a:t>
            </a:r>
          </a:p>
          <a:p>
            <a:endParaRPr lang="lv-LV" sz="2400" smtClean="0"/>
          </a:p>
          <a:p>
            <a:r>
              <a:rPr lang="lv-LV" sz="2400" smtClean="0"/>
              <a:t>Iespējams, ka bērns jau zina arī veidus, ka izvairīties no šiem noteikumiem un uzraudzības, ja viņš uzskata, ka tie ir pārāk stingri vai neatbilst viņa vajadzībām</a:t>
            </a:r>
          </a:p>
          <a:p>
            <a:endParaRPr lang="lv-LV" smtClean="0"/>
          </a:p>
        </p:txBody>
      </p:sp>
      <p:pic>
        <p:nvPicPr>
          <p:cNvPr id="21507" name="Picture 4" descr="drossinternets_Logo_Vert.png"/>
          <p:cNvPicPr>
            <a:picLocks noChangeAspect="1"/>
          </p:cNvPicPr>
          <p:nvPr/>
        </p:nvPicPr>
        <p:blipFill>
          <a:blip r:embed="rId2"/>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lv-LV" sz="3200" b="1" dirty="0" smtClean="0">
                <a:solidFill>
                  <a:schemeClr val="accent1">
                    <a:lumMod val="75000"/>
                  </a:schemeClr>
                </a:solidFill>
                <a:latin typeface="Futura Md TL" pitchFamily="34" charset="0"/>
              </a:rPr>
              <a:t>13 -15 GADU VECUMĀ</a:t>
            </a:r>
            <a:endParaRPr lang="lv-LV" sz="3200" b="1" dirty="0">
              <a:solidFill>
                <a:schemeClr val="accent1">
                  <a:lumMod val="75000"/>
                </a:schemeClr>
              </a:solidFill>
              <a:latin typeface="Futura Md TL" pitchFamily="34" charset="0"/>
            </a:endParaRPr>
          </a:p>
        </p:txBody>
      </p:sp>
      <p:sp>
        <p:nvSpPr>
          <p:cNvPr id="22530" name="Content Placeholder 2"/>
          <p:cNvSpPr>
            <a:spLocks noGrp="1"/>
          </p:cNvSpPr>
          <p:nvPr>
            <p:ph idx="1"/>
          </p:nvPr>
        </p:nvSpPr>
        <p:spPr/>
        <p:txBody>
          <a:bodyPr/>
          <a:lstStyle/>
          <a:p>
            <a:r>
              <a:rPr lang="lv-LV" sz="2400" smtClean="0"/>
              <a:t>Sevis izrādīšana</a:t>
            </a:r>
          </a:p>
          <a:p>
            <a:r>
              <a:rPr lang="lv-LV" sz="2400" smtClean="0"/>
              <a:t>Emocionāla pazemošana</a:t>
            </a:r>
          </a:p>
          <a:p>
            <a:r>
              <a:rPr lang="lv-LV" sz="2400" smtClean="0"/>
              <a:t>Interese par pornogrāfiju </a:t>
            </a:r>
          </a:p>
          <a:p>
            <a:endParaRPr lang="lv-LV" sz="2400" smtClean="0"/>
          </a:p>
          <a:p>
            <a:r>
              <a:rPr lang="lv-LV" sz="2400" smtClean="0"/>
              <a:t>13–15 gadus veci pusaudži savas darbības vēlas paturēt slepenībā, īpaši tad, ja iepriekš vecāki nav interesējušies un mācījuši bērnam interneta lietošanas noteikumus</a:t>
            </a:r>
          </a:p>
          <a:p>
            <a:r>
              <a:rPr lang="lv-LV" sz="2400" smtClean="0"/>
              <a:t>Ir svarīgi veicināt atklātu sarunu ģimenē un vecākiem izrādīt interesi par bērna aktivitātēm un draugiem internetā</a:t>
            </a:r>
          </a:p>
        </p:txBody>
      </p:sp>
      <p:pic>
        <p:nvPicPr>
          <p:cNvPr id="22531" name="Picture 4" descr="drossinternets_Logo_Vert.png"/>
          <p:cNvPicPr>
            <a:picLocks noChangeAspect="1"/>
          </p:cNvPicPr>
          <p:nvPr/>
        </p:nvPicPr>
        <p:blipFill>
          <a:blip r:embed="rId2"/>
          <a:srcRect/>
          <a:stretch>
            <a:fillRect/>
          </a:stretch>
        </p:blipFill>
        <p:spPr bwMode="auto">
          <a:xfrm>
            <a:off x="8027988" y="5661025"/>
            <a:ext cx="935037"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396</TotalTime>
  <Words>1222</Words>
  <Application>Microsoft Office PowerPoint</Application>
  <PresentationFormat>On-screen Show (4:3)</PresentationFormat>
  <Paragraphs>209</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KĀ PASARGĀT BĒRNUS INTERNETĀ? </vt:lpstr>
      <vt:lpstr>NET-SAFE LATVIA DROŠĀKA INTERNETA CENTRS</vt:lpstr>
      <vt:lpstr>ŠODIEN PĀRRUNĀSIM</vt:lpstr>
      <vt:lpstr>INTERNETA NOZĪME MŪSDIENĀS</vt:lpstr>
      <vt:lpstr>INTERNETA IZMANTOŠANA ATBILSTOŠI VECUMAM</vt:lpstr>
      <vt:lpstr>LĪDZ 7 GADU VECUMAM</vt:lpstr>
      <vt:lpstr>7 – 9 GADU VECUMĀ</vt:lpstr>
      <vt:lpstr>10 -12 GADU VECUMĀ</vt:lpstr>
      <vt:lpstr>13 -15 GADU VECUMĀ</vt:lpstr>
      <vt:lpstr>RISKI UN APDRAUDĒJUMI INTERNETĀ</vt:lpstr>
      <vt:lpstr>INTERNETA ATKARĪBA</vt:lpstr>
      <vt:lpstr>INTERNETA SATURA FILTRĒŠANA</vt:lpstr>
      <vt:lpstr>PowerPoint Presentation</vt:lpstr>
      <vt:lpstr>LIETOTĀJA NEUZMANĪBA </vt:lpstr>
      <vt:lpstr>INFORMĀCIJA INTERNETĀ</vt:lpstr>
      <vt:lpstr>Sextings</vt:lpstr>
      <vt:lpstr>Sextings. Riski.</vt:lpstr>
      <vt:lpstr>Sextings</vt:lpstr>
      <vt:lpstr>KO VECĀKI PUBLICĒ INTERNETĀ?</vt:lpstr>
      <vt:lpstr>KO VECĀKI PUBLICĒ INTERNETĀ?</vt:lpstr>
      <vt:lpstr>DROŠS SOCIĀLĀ TĪKLA PROFILS</vt:lpstr>
      <vt:lpstr>DROŠA IZMANTOŠANA</vt:lpstr>
      <vt:lpstr>ANONIMITĀTE INTERNETĀ</vt:lpstr>
      <vt:lpstr>KO TU PAR SEVI VARI ATRAST INTERNETĀ?  “Vārds Uzvārds”</vt:lpstr>
      <vt:lpstr>Aicinām ziņot</vt:lpstr>
      <vt:lpstr>KOPSAVILKUMAM</vt:lpstr>
      <vt:lpstr>PALDIES PAR UZMANĪBU!  JAUTĀJUMI... KOMENTĀRI...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 JĀZINA VECĀKIEM PAR BĒRNU DROŠĪBU INTERNETĀ?</dc:title>
  <dc:creator>AK</dc:creator>
  <cp:lastModifiedBy>root</cp:lastModifiedBy>
  <cp:revision>35</cp:revision>
  <dcterms:created xsi:type="dcterms:W3CDTF">2013-03-04T10:29:19Z</dcterms:created>
  <dcterms:modified xsi:type="dcterms:W3CDTF">2014-05-28T11:25:16Z</dcterms:modified>
</cp:coreProperties>
</file>